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43"/>
  </p:notesMasterIdLst>
  <p:sldIdLst>
    <p:sldId id="269" r:id="rId4"/>
    <p:sldId id="296" r:id="rId5"/>
    <p:sldId id="278" r:id="rId6"/>
    <p:sldId id="295" r:id="rId7"/>
    <p:sldId id="283" r:id="rId8"/>
    <p:sldId id="300" r:id="rId9"/>
    <p:sldId id="299" r:id="rId10"/>
    <p:sldId id="298" r:id="rId11"/>
    <p:sldId id="305" r:id="rId12"/>
    <p:sldId id="304" r:id="rId13"/>
    <p:sldId id="326" r:id="rId14"/>
    <p:sldId id="277" r:id="rId15"/>
    <p:sldId id="317" r:id="rId16"/>
    <p:sldId id="279" r:id="rId17"/>
    <p:sldId id="306" r:id="rId18"/>
    <p:sldId id="307" r:id="rId19"/>
    <p:sldId id="318" r:id="rId20"/>
    <p:sldId id="280" r:id="rId21"/>
    <p:sldId id="294" r:id="rId22"/>
    <p:sldId id="321" r:id="rId23"/>
    <p:sldId id="325" r:id="rId24"/>
    <p:sldId id="310" r:id="rId25"/>
    <p:sldId id="311" r:id="rId26"/>
    <p:sldId id="282" r:id="rId27"/>
    <p:sldId id="308" r:id="rId28"/>
    <p:sldId id="309" r:id="rId29"/>
    <p:sldId id="324" r:id="rId30"/>
    <p:sldId id="328" r:id="rId31"/>
    <p:sldId id="281" r:id="rId32"/>
    <p:sldId id="327" r:id="rId33"/>
    <p:sldId id="313" r:id="rId34"/>
    <p:sldId id="316" r:id="rId35"/>
    <p:sldId id="315" r:id="rId36"/>
    <p:sldId id="312" r:id="rId37"/>
    <p:sldId id="322" r:id="rId38"/>
    <p:sldId id="293" r:id="rId39"/>
    <p:sldId id="320" r:id="rId40"/>
    <p:sldId id="329" r:id="rId41"/>
    <p:sldId id="323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2293" autoAdjust="0"/>
  </p:normalViewPr>
  <p:slideViewPr>
    <p:cSldViewPr>
      <p:cViewPr varScale="1">
        <p:scale>
          <a:sx n="44" d="100"/>
          <a:sy n="44" d="100"/>
        </p:scale>
        <p:origin x="-878" y="-62"/>
      </p:cViewPr>
      <p:guideLst>
        <p:guide orient="horz" pos="2160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1812" y="1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B184C-913D-43D1-BD8F-0A9FA020047B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A75B-FBEC-4946-AF66-2C7F342B7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452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A75B-FBEC-4946-AF66-2C7F342B789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187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мка 7"/>
          <p:cNvSpPr/>
          <p:nvPr userDrawn="1"/>
        </p:nvSpPr>
        <p:spPr>
          <a:xfrm>
            <a:off x="-32" y="0"/>
            <a:ext cx="9144000" cy="6876000"/>
          </a:xfrm>
          <a:custGeom>
            <a:avLst/>
            <a:gdLst>
              <a:gd name="connsiteX0" fmla="*/ 0 w 9144000"/>
              <a:gd name="connsiteY0" fmla="*/ 0 h 6876000"/>
              <a:gd name="connsiteX1" fmla="*/ 9144000 w 9144000"/>
              <a:gd name="connsiteY1" fmla="*/ 0 h 6876000"/>
              <a:gd name="connsiteX2" fmla="*/ 9144000 w 9144000"/>
              <a:gd name="connsiteY2" fmla="*/ 6876000 h 6876000"/>
              <a:gd name="connsiteX3" fmla="*/ 0 w 9144000"/>
              <a:gd name="connsiteY3" fmla="*/ 6876000 h 6876000"/>
              <a:gd name="connsiteX4" fmla="*/ 0 w 9144000"/>
              <a:gd name="connsiteY4" fmla="*/ 0 h 6876000"/>
              <a:gd name="connsiteX5" fmla="*/ 313339 w 9144000"/>
              <a:gd name="connsiteY5" fmla="*/ 313339 h 6876000"/>
              <a:gd name="connsiteX6" fmla="*/ 313339 w 9144000"/>
              <a:gd name="connsiteY6" fmla="*/ 6562661 h 6876000"/>
              <a:gd name="connsiteX7" fmla="*/ 8830661 w 9144000"/>
              <a:gd name="connsiteY7" fmla="*/ 6562661 h 6876000"/>
              <a:gd name="connsiteX8" fmla="*/ 8830661 w 9144000"/>
              <a:gd name="connsiteY8" fmla="*/ 313339 h 6876000"/>
              <a:gd name="connsiteX9" fmla="*/ 313339 w 9144000"/>
              <a:gd name="connsiteY9" fmla="*/ 313339 h 6876000"/>
              <a:gd name="connsiteX0" fmla="*/ 0 w 9144000"/>
              <a:gd name="connsiteY0" fmla="*/ 0 h 6876000"/>
              <a:gd name="connsiteX1" fmla="*/ 9144000 w 9144000"/>
              <a:gd name="connsiteY1" fmla="*/ 0 h 6876000"/>
              <a:gd name="connsiteX2" fmla="*/ 9144000 w 9144000"/>
              <a:gd name="connsiteY2" fmla="*/ 6876000 h 6876000"/>
              <a:gd name="connsiteX3" fmla="*/ 0 w 9144000"/>
              <a:gd name="connsiteY3" fmla="*/ 6876000 h 6876000"/>
              <a:gd name="connsiteX4" fmla="*/ 0 w 9144000"/>
              <a:gd name="connsiteY4" fmla="*/ 0 h 6876000"/>
              <a:gd name="connsiteX5" fmla="*/ 313339 w 9144000"/>
              <a:gd name="connsiteY5" fmla="*/ 313339 h 6876000"/>
              <a:gd name="connsiteX6" fmla="*/ 313339 w 9144000"/>
              <a:gd name="connsiteY6" fmla="*/ 6562661 h 6876000"/>
              <a:gd name="connsiteX7" fmla="*/ 8576661 w 9144000"/>
              <a:gd name="connsiteY7" fmla="*/ 6321361 h 6876000"/>
              <a:gd name="connsiteX8" fmla="*/ 8830661 w 9144000"/>
              <a:gd name="connsiteY8" fmla="*/ 313339 h 6876000"/>
              <a:gd name="connsiteX9" fmla="*/ 313339 w 9144000"/>
              <a:gd name="connsiteY9" fmla="*/ 313339 h 68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76000">
                <a:moveTo>
                  <a:pt x="0" y="0"/>
                </a:moveTo>
                <a:lnTo>
                  <a:pt x="9144000" y="0"/>
                </a:lnTo>
                <a:lnTo>
                  <a:pt x="9144000" y="6876000"/>
                </a:lnTo>
                <a:lnTo>
                  <a:pt x="0" y="6876000"/>
                </a:lnTo>
                <a:lnTo>
                  <a:pt x="0" y="0"/>
                </a:lnTo>
                <a:close/>
                <a:moveTo>
                  <a:pt x="313339" y="313339"/>
                </a:moveTo>
                <a:lnTo>
                  <a:pt x="313339" y="6562661"/>
                </a:lnTo>
                <a:lnTo>
                  <a:pt x="8576661" y="6321361"/>
                </a:lnTo>
                <a:lnTo>
                  <a:pt x="8830661" y="313339"/>
                </a:lnTo>
                <a:lnTo>
                  <a:pt x="313339" y="313339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2" name="Группа 11"/>
          <p:cNvGrpSpPr>
            <a:grpSpLocks noChangeAspect="1"/>
          </p:cNvGrpSpPr>
          <p:nvPr userDrawn="1"/>
        </p:nvGrpSpPr>
        <p:grpSpPr>
          <a:xfrm>
            <a:off x="504124" y="3068962"/>
            <a:ext cx="4310828" cy="3345202"/>
            <a:chOff x="452525" y="2390985"/>
            <a:chExt cx="3079163" cy="2389430"/>
          </a:xfrm>
        </p:grpSpPr>
        <p:pic>
          <p:nvPicPr>
            <p:cNvPr id="13" name="Рисунок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2525" y="2390985"/>
              <a:ext cx="3079163" cy="2389430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0739" y="3111064"/>
              <a:ext cx="2033667" cy="835256"/>
            </a:xfrm>
            <a:prstGeom prst="rect">
              <a:avLst/>
            </a:prstGeom>
          </p:spPr>
        </p:pic>
      </p:grp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rgbClr val="002060">
                <a:tint val="45000"/>
                <a:satMod val="400000"/>
              </a:srgbClr>
            </a:duotone>
            <a:lum bright="-40000" contrast="-40000"/>
          </a:blip>
          <a:stretch>
            <a:fillRect/>
          </a:stretch>
        </p:blipFill>
        <p:spPr>
          <a:xfrm>
            <a:off x="7632997" y="6597352"/>
            <a:ext cx="1403499" cy="2026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36351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36351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0984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Овал 16"/>
          <p:cNvSpPr/>
          <p:nvPr userDrawn="1"/>
        </p:nvSpPr>
        <p:spPr>
          <a:xfrm>
            <a:off x="5000628" y="357166"/>
            <a:ext cx="1857388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13-8</a:t>
            </a:r>
            <a:endParaRPr lang="ru-RU" sz="3600" dirty="0"/>
          </a:p>
        </p:txBody>
      </p:sp>
      <p:sp>
        <p:nvSpPr>
          <p:cNvPr id="27" name="Овал 26"/>
          <p:cNvSpPr/>
          <p:nvPr userDrawn="1"/>
        </p:nvSpPr>
        <p:spPr>
          <a:xfrm>
            <a:off x="2857488" y="1071546"/>
            <a:ext cx="1857388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13-7</a:t>
            </a:r>
            <a:endParaRPr lang="ru-RU" sz="3600" dirty="0"/>
          </a:p>
        </p:txBody>
      </p:sp>
      <p:sp>
        <p:nvSpPr>
          <p:cNvPr id="28" name="Овал 27"/>
          <p:cNvSpPr/>
          <p:nvPr userDrawn="1"/>
        </p:nvSpPr>
        <p:spPr>
          <a:xfrm>
            <a:off x="7072330" y="2000240"/>
            <a:ext cx="1857388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3+9</a:t>
            </a:r>
            <a:endParaRPr lang="ru-RU" sz="3600" dirty="0"/>
          </a:p>
        </p:txBody>
      </p:sp>
      <p:sp>
        <p:nvSpPr>
          <p:cNvPr id="29" name="Овал 28"/>
          <p:cNvSpPr/>
          <p:nvPr userDrawn="1"/>
        </p:nvSpPr>
        <p:spPr>
          <a:xfrm>
            <a:off x="7072330" y="5286388"/>
            <a:ext cx="1857388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16-7</a:t>
            </a:r>
            <a:endParaRPr lang="ru-RU" sz="3600" dirty="0"/>
          </a:p>
        </p:txBody>
      </p:sp>
      <p:sp>
        <p:nvSpPr>
          <p:cNvPr id="30" name="Овал 29"/>
          <p:cNvSpPr/>
          <p:nvPr userDrawn="1"/>
        </p:nvSpPr>
        <p:spPr>
          <a:xfrm>
            <a:off x="5072066" y="3143248"/>
            <a:ext cx="1857388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8+5</a:t>
            </a:r>
            <a:endParaRPr lang="ru-RU" sz="3600" dirty="0"/>
          </a:p>
        </p:txBody>
      </p:sp>
      <p:sp>
        <p:nvSpPr>
          <p:cNvPr id="31" name="Овал 30"/>
          <p:cNvSpPr/>
          <p:nvPr userDrawn="1"/>
        </p:nvSpPr>
        <p:spPr>
          <a:xfrm>
            <a:off x="1214414" y="5429264"/>
            <a:ext cx="1857388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8+6</a:t>
            </a:r>
            <a:endParaRPr lang="ru-RU" sz="3600" dirty="0"/>
          </a:p>
        </p:txBody>
      </p:sp>
      <p:sp>
        <p:nvSpPr>
          <p:cNvPr id="32" name="Овал 31"/>
          <p:cNvSpPr/>
          <p:nvPr userDrawn="1"/>
        </p:nvSpPr>
        <p:spPr>
          <a:xfrm>
            <a:off x="3643306" y="4714884"/>
            <a:ext cx="1857388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14-5</a:t>
            </a:r>
            <a:endParaRPr lang="ru-RU" sz="3600" dirty="0"/>
          </a:p>
        </p:txBody>
      </p:sp>
      <p:cxnSp>
        <p:nvCxnSpPr>
          <p:cNvPr id="50" name="Скругленная соединительная линия 49"/>
          <p:cNvCxnSpPr>
            <a:stCxn id="31" idx="0"/>
          </p:cNvCxnSpPr>
          <p:nvPr userDrawn="1"/>
        </p:nvCxnSpPr>
        <p:spPr>
          <a:xfrm rot="5400000" flipH="1" flipV="1">
            <a:off x="1071538" y="3000372"/>
            <a:ext cx="3500462" cy="1357322"/>
          </a:xfrm>
          <a:prstGeom prst="curvedConnector3">
            <a:avLst>
              <a:gd name="adj1" fmla="val 50000"/>
            </a:avLst>
          </a:prstGeom>
          <a:ln w="76200"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Скругленная соединительная линия 52"/>
          <p:cNvCxnSpPr/>
          <p:nvPr userDrawn="1"/>
        </p:nvCxnSpPr>
        <p:spPr>
          <a:xfrm>
            <a:off x="4000496" y="1928802"/>
            <a:ext cx="1714512" cy="1214446"/>
          </a:xfrm>
          <a:prstGeom prst="curvedConnector3">
            <a:avLst>
              <a:gd name="adj1" fmla="val 95021"/>
            </a:avLst>
          </a:prstGeom>
          <a:ln w="76200"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Скругленная соединительная линия 60"/>
          <p:cNvCxnSpPr/>
          <p:nvPr userDrawn="1"/>
        </p:nvCxnSpPr>
        <p:spPr>
          <a:xfrm rot="16200000" flipV="1">
            <a:off x="5322099" y="2178835"/>
            <a:ext cx="4143404" cy="2214578"/>
          </a:xfrm>
          <a:prstGeom prst="curvedConnector3">
            <a:avLst>
              <a:gd name="adj1" fmla="val 50000"/>
            </a:avLst>
          </a:prstGeom>
          <a:ln w="76200"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Скругленная соединительная линия 64"/>
          <p:cNvCxnSpPr>
            <a:stCxn id="17" idx="6"/>
            <a:endCxn id="28" idx="0"/>
          </p:cNvCxnSpPr>
          <p:nvPr userDrawn="1"/>
        </p:nvCxnSpPr>
        <p:spPr>
          <a:xfrm>
            <a:off x="6858016" y="785794"/>
            <a:ext cx="1143008" cy="1214446"/>
          </a:xfrm>
          <a:prstGeom prst="curvedConnector2">
            <a:avLst/>
          </a:prstGeom>
          <a:ln w="76200"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Скругленная соединительная линия 75"/>
          <p:cNvCxnSpPr/>
          <p:nvPr userDrawn="1"/>
        </p:nvCxnSpPr>
        <p:spPr>
          <a:xfrm rot="5400000">
            <a:off x="4357686" y="3857628"/>
            <a:ext cx="857256" cy="857256"/>
          </a:xfrm>
          <a:prstGeom prst="curvedConnector3">
            <a:avLst>
              <a:gd name="adj1" fmla="val -1255"/>
            </a:avLst>
          </a:prstGeom>
          <a:ln w="76200"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0" name="Скругленная соединительная линия 99"/>
          <p:cNvCxnSpPr>
            <a:endCxn id="29" idx="2"/>
          </p:cNvCxnSpPr>
          <p:nvPr userDrawn="1"/>
        </p:nvCxnSpPr>
        <p:spPr>
          <a:xfrm>
            <a:off x="5500694" y="5143512"/>
            <a:ext cx="1571636" cy="571504"/>
          </a:xfrm>
          <a:prstGeom prst="curvedConnector3">
            <a:avLst>
              <a:gd name="adj1" fmla="val 50000"/>
            </a:avLst>
          </a:prstGeom>
          <a:ln w="76200"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0" name="Солнце 109"/>
          <p:cNvSpPr/>
          <p:nvPr userDrawn="1"/>
        </p:nvSpPr>
        <p:spPr>
          <a:xfrm>
            <a:off x="357158" y="285728"/>
            <a:ext cx="2286016" cy="1785950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20</a:t>
            </a:r>
            <a:endParaRPr lang="ru-RU" sz="3600" dirty="0"/>
          </a:p>
        </p:txBody>
      </p:sp>
      <p:sp>
        <p:nvSpPr>
          <p:cNvPr id="111" name="Облако 110"/>
          <p:cNvSpPr/>
          <p:nvPr userDrawn="1"/>
        </p:nvSpPr>
        <p:spPr>
          <a:xfrm>
            <a:off x="285752" y="714356"/>
            <a:ext cx="2428860" cy="1428760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4" name="Рисунок 1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5784" y="3267978"/>
            <a:ext cx="1714512" cy="234463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мка 7"/>
          <p:cNvSpPr/>
          <p:nvPr userDrawn="1"/>
        </p:nvSpPr>
        <p:spPr>
          <a:xfrm>
            <a:off x="152368" y="161801"/>
            <a:ext cx="8820000" cy="6552000"/>
          </a:xfrm>
          <a:custGeom>
            <a:avLst/>
            <a:gdLst>
              <a:gd name="connsiteX0" fmla="*/ 0 w 8820000"/>
              <a:gd name="connsiteY0" fmla="*/ 0 h 6552000"/>
              <a:gd name="connsiteX1" fmla="*/ 8820000 w 8820000"/>
              <a:gd name="connsiteY1" fmla="*/ 0 h 6552000"/>
              <a:gd name="connsiteX2" fmla="*/ 8820000 w 8820000"/>
              <a:gd name="connsiteY2" fmla="*/ 6552000 h 6552000"/>
              <a:gd name="connsiteX3" fmla="*/ 0 w 8820000"/>
              <a:gd name="connsiteY3" fmla="*/ 6552000 h 6552000"/>
              <a:gd name="connsiteX4" fmla="*/ 0 w 8820000"/>
              <a:gd name="connsiteY4" fmla="*/ 0 h 6552000"/>
              <a:gd name="connsiteX5" fmla="*/ 130516 w 8820000"/>
              <a:gd name="connsiteY5" fmla="*/ 130516 h 6552000"/>
              <a:gd name="connsiteX6" fmla="*/ 130516 w 8820000"/>
              <a:gd name="connsiteY6" fmla="*/ 6421484 h 6552000"/>
              <a:gd name="connsiteX7" fmla="*/ 8689484 w 8820000"/>
              <a:gd name="connsiteY7" fmla="*/ 6421484 h 6552000"/>
              <a:gd name="connsiteX8" fmla="*/ 8689484 w 8820000"/>
              <a:gd name="connsiteY8" fmla="*/ 130516 h 6552000"/>
              <a:gd name="connsiteX9" fmla="*/ 130516 w 8820000"/>
              <a:gd name="connsiteY9" fmla="*/ 130516 h 6552000"/>
              <a:gd name="connsiteX0" fmla="*/ 0 w 8820000"/>
              <a:gd name="connsiteY0" fmla="*/ 0 h 6552000"/>
              <a:gd name="connsiteX1" fmla="*/ 8820000 w 8820000"/>
              <a:gd name="connsiteY1" fmla="*/ 0 h 6552000"/>
              <a:gd name="connsiteX2" fmla="*/ 8820000 w 8820000"/>
              <a:gd name="connsiteY2" fmla="*/ 6552000 h 6552000"/>
              <a:gd name="connsiteX3" fmla="*/ 0 w 8820000"/>
              <a:gd name="connsiteY3" fmla="*/ 6552000 h 6552000"/>
              <a:gd name="connsiteX4" fmla="*/ 0 w 8820000"/>
              <a:gd name="connsiteY4" fmla="*/ 0 h 6552000"/>
              <a:gd name="connsiteX5" fmla="*/ 130516 w 8820000"/>
              <a:gd name="connsiteY5" fmla="*/ 130516 h 6552000"/>
              <a:gd name="connsiteX6" fmla="*/ 130516 w 8820000"/>
              <a:gd name="connsiteY6" fmla="*/ 6421484 h 6552000"/>
              <a:gd name="connsiteX7" fmla="*/ 8460884 w 8820000"/>
              <a:gd name="connsiteY7" fmla="*/ 6281784 h 6552000"/>
              <a:gd name="connsiteX8" fmla="*/ 8689484 w 8820000"/>
              <a:gd name="connsiteY8" fmla="*/ 130516 h 6552000"/>
              <a:gd name="connsiteX9" fmla="*/ 130516 w 8820000"/>
              <a:gd name="connsiteY9" fmla="*/ 130516 h 65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20000" h="6552000">
                <a:moveTo>
                  <a:pt x="0" y="0"/>
                </a:moveTo>
                <a:lnTo>
                  <a:pt x="8820000" y="0"/>
                </a:lnTo>
                <a:lnTo>
                  <a:pt x="8820000" y="6552000"/>
                </a:lnTo>
                <a:lnTo>
                  <a:pt x="0" y="6552000"/>
                </a:lnTo>
                <a:lnTo>
                  <a:pt x="0" y="0"/>
                </a:lnTo>
                <a:close/>
                <a:moveTo>
                  <a:pt x="130516" y="130516"/>
                </a:moveTo>
                <a:lnTo>
                  <a:pt x="130516" y="6421484"/>
                </a:lnTo>
                <a:lnTo>
                  <a:pt x="8460884" y="6281784"/>
                </a:lnTo>
                <a:lnTo>
                  <a:pt x="8689484" y="130516"/>
                </a:lnTo>
                <a:lnTo>
                  <a:pt x="130516" y="130516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 userDrawn="1"/>
        </p:nvSpPr>
        <p:spPr>
          <a:xfrm>
            <a:off x="-32" y="0"/>
            <a:ext cx="9144000" cy="6876000"/>
          </a:xfrm>
          <a:prstGeom prst="frame">
            <a:avLst>
              <a:gd name="adj1" fmla="val 1786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002060">
                <a:tint val="45000"/>
                <a:satMod val="400000"/>
              </a:srgbClr>
            </a:duotone>
            <a:lum bright="-40000" contrast="-40000"/>
          </a:blip>
          <a:stretch>
            <a:fillRect/>
          </a:stretch>
        </p:blipFill>
        <p:spPr>
          <a:xfrm>
            <a:off x="7308304" y="6510280"/>
            <a:ext cx="1403499" cy="202685"/>
          </a:xfrm>
          <a:prstGeom prst="rect">
            <a:avLst/>
          </a:prstGeom>
        </p:spPr>
      </p:pic>
      <p:grpSp>
        <p:nvGrpSpPr>
          <p:cNvPr id="8" name="Группа 7"/>
          <p:cNvGrpSpPr>
            <a:grpSpLocks noChangeAspect="1"/>
          </p:cNvGrpSpPr>
          <p:nvPr userDrawn="1"/>
        </p:nvGrpSpPr>
        <p:grpSpPr>
          <a:xfrm>
            <a:off x="360000" y="5544000"/>
            <a:ext cx="1224136" cy="949929"/>
            <a:chOff x="409345" y="2550784"/>
            <a:chExt cx="2880320" cy="2235127"/>
          </a:xfrm>
        </p:grpSpPr>
        <p:pic>
          <p:nvPicPr>
            <p:cNvPr id="11" name="Рисунок 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9345" y="2550784"/>
              <a:ext cx="2880320" cy="2235127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7584" y="3002041"/>
              <a:ext cx="2033667" cy="835256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мка 7"/>
          <p:cNvSpPr/>
          <p:nvPr userDrawn="1"/>
        </p:nvSpPr>
        <p:spPr>
          <a:xfrm>
            <a:off x="-32" y="0"/>
            <a:ext cx="9144000" cy="6876000"/>
          </a:xfrm>
          <a:custGeom>
            <a:avLst/>
            <a:gdLst>
              <a:gd name="connsiteX0" fmla="*/ 0 w 9144000"/>
              <a:gd name="connsiteY0" fmla="*/ 0 h 6876000"/>
              <a:gd name="connsiteX1" fmla="*/ 9144000 w 9144000"/>
              <a:gd name="connsiteY1" fmla="*/ 0 h 6876000"/>
              <a:gd name="connsiteX2" fmla="*/ 9144000 w 9144000"/>
              <a:gd name="connsiteY2" fmla="*/ 6876000 h 6876000"/>
              <a:gd name="connsiteX3" fmla="*/ 0 w 9144000"/>
              <a:gd name="connsiteY3" fmla="*/ 6876000 h 6876000"/>
              <a:gd name="connsiteX4" fmla="*/ 0 w 9144000"/>
              <a:gd name="connsiteY4" fmla="*/ 0 h 6876000"/>
              <a:gd name="connsiteX5" fmla="*/ 313339 w 9144000"/>
              <a:gd name="connsiteY5" fmla="*/ 313339 h 6876000"/>
              <a:gd name="connsiteX6" fmla="*/ 313339 w 9144000"/>
              <a:gd name="connsiteY6" fmla="*/ 6562661 h 6876000"/>
              <a:gd name="connsiteX7" fmla="*/ 8830661 w 9144000"/>
              <a:gd name="connsiteY7" fmla="*/ 6562661 h 6876000"/>
              <a:gd name="connsiteX8" fmla="*/ 8830661 w 9144000"/>
              <a:gd name="connsiteY8" fmla="*/ 313339 h 6876000"/>
              <a:gd name="connsiteX9" fmla="*/ 313339 w 9144000"/>
              <a:gd name="connsiteY9" fmla="*/ 313339 h 6876000"/>
              <a:gd name="connsiteX0" fmla="*/ 0 w 9144000"/>
              <a:gd name="connsiteY0" fmla="*/ 0 h 6876000"/>
              <a:gd name="connsiteX1" fmla="*/ 9144000 w 9144000"/>
              <a:gd name="connsiteY1" fmla="*/ 0 h 6876000"/>
              <a:gd name="connsiteX2" fmla="*/ 9144000 w 9144000"/>
              <a:gd name="connsiteY2" fmla="*/ 6876000 h 6876000"/>
              <a:gd name="connsiteX3" fmla="*/ 0 w 9144000"/>
              <a:gd name="connsiteY3" fmla="*/ 6876000 h 6876000"/>
              <a:gd name="connsiteX4" fmla="*/ 0 w 9144000"/>
              <a:gd name="connsiteY4" fmla="*/ 0 h 6876000"/>
              <a:gd name="connsiteX5" fmla="*/ 313339 w 9144000"/>
              <a:gd name="connsiteY5" fmla="*/ 313339 h 6876000"/>
              <a:gd name="connsiteX6" fmla="*/ 313339 w 9144000"/>
              <a:gd name="connsiteY6" fmla="*/ 6562661 h 6876000"/>
              <a:gd name="connsiteX7" fmla="*/ 8576661 w 9144000"/>
              <a:gd name="connsiteY7" fmla="*/ 6321361 h 6876000"/>
              <a:gd name="connsiteX8" fmla="*/ 8830661 w 9144000"/>
              <a:gd name="connsiteY8" fmla="*/ 313339 h 6876000"/>
              <a:gd name="connsiteX9" fmla="*/ 313339 w 9144000"/>
              <a:gd name="connsiteY9" fmla="*/ 313339 h 68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76000">
                <a:moveTo>
                  <a:pt x="0" y="0"/>
                </a:moveTo>
                <a:lnTo>
                  <a:pt x="9144000" y="0"/>
                </a:lnTo>
                <a:lnTo>
                  <a:pt x="9144000" y="6876000"/>
                </a:lnTo>
                <a:lnTo>
                  <a:pt x="0" y="6876000"/>
                </a:lnTo>
                <a:lnTo>
                  <a:pt x="0" y="0"/>
                </a:lnTo>
                <a:close/>
                <a:moveTo>
                  <a:pt x="313339" y="313339"/>
                </a:moveTo>
                <a:lnTo>
                  <a:pt x="313339" y="6562661"/>
                </a:lnTo>
                <a:lnTo>
                  <a:pt x="8576661" y="6321361"/>
                </a:lnTo>
                <a:lnTo>
                  <a:pt x="8830661" y="313339"/>
                </a:lnTo>
                <a:lnTo>
                  <a:pt x="313339" y="313339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5" name="Группа 4"/>
          <p:cNvGrpSpPr>
            <a:grpSpLocks noChangeAspect="1"/>
          </p:cNvGrpSpPr>
          <p:nvPr userDrawn="1"/>
        </p:nvGrpSpPr>
        <p:grpSpPr>
          <a:xfrm>
            <a:off x="395536" y="5517232"/>
            <a:ext cx="1224136" cy="949929"/>
            <a:chOff x="323528" y="2302104"/>
            <a:chExt cx="2880320" cy="2235127"/>
          </a:xfrm>
        </p:grpSpPr>
        <p:pic>
          <p:nvPicPr>
            <p:cNvPr id="6" name="Рисунок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3528" y="2302104"/>
              <a:ext cx="2880320" cy="2235127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7584" y="3002040"/>
              <a:ext cx="2033666" cy="835256"/>
            </a:xfrm>
            <a:prstGeom prst="rect">
              <a:avLst/>
            </a:prstGeom>
          </p:spPr>
        </p:pic>
      </p:grp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rgbClr val="002060">
                <a:tint val="45000"/>
                <a:satMod val="400000"/>
              </a:srgbClr>
            </a:duotone>
            <a:lum bright="-40000" contrast="-40000"/>
          </a:blip>
          <a:stretch>
            <a:fillRect/>
          </a:stretch>
        </p:blipFill>
        <p:spPr>
          <a:xfrm>
            <a:off x="7416973" y="6610691"/>
            <a:ext cx="1403499" cy="20268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Овал 16"/>
          <p:cNvSpPr/>
          <p:nvPr userDrawn="1"/>
        </p:nvSpPr>
        <p:spPr>
          <a:xfrm>
            <a:off x="5000628" y="357166"/>
            <a:ext cx="1857388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13-8</a:t>
            </a:r>
            <a:endParaRPr lang="ru-RU" sz="3600" dirty="0"/>
          </a:p>
        </p:txBody>
      </p:sp>
      <p:sp>
        <p:nvSpPr>
          <p:cNvPr id="27" name="Овал 26"/>
          <p:cNvSpPr/>
          <p:nvPr userDrawn="1"/>
        </p:nvSpPr>
        <p:spPr>
          <a:xfrm>
            <a:off x="2857488" y="1071546"/>
            <a:ext cx="1857388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13-7</a:t>
            </a:r>
            <a:endParaRPr lang="ru-RU" sz="3600" dirty="0"/>
          </a:p>
        </p:txBody>
      </p:sp>
      <p:sp>
        <p:nvSpPr>
          <p:cNvPr id="28" name="Овал 27"/>
          <p:cNvSpPr/>
          <p:nvPr userDrawn="1"/>
        </p:nvSpPr>
        <p:spPr>
          <a:xfrm>
            <a:off x="7072330" y="2000240"/>
            <a:ext cx="1857388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3+9</a:t>
            </a:r>
            <a:endParaRPr lang="ru-RU" sz="3600" dirty="0"/>
          </a:p>
        </p:txBody>
      </p:sp>
      <p:sp>
        <p:nvSpPr>
          <p:cNvPr id="29" name="Овал 28"/>
          <p:cNvSpPr/>
          <p:nvPr userDrawn="1"/>
        </p:nvSpPr>
        <p:spPr>
          <a:xfrm>
            <a:off x="7072330" y="5286388"/>
            <a:ext cx="1857388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16-7</a:t>
            </a:r>
            <a:endParaRPr lang="ru-RU" sz="3600" dirty="0"/>
          </a:p>
        </p:txBody>
      </p:sp>
      <p:sp>
        <p:nvSpPr>
          <p:cNvPr id="30" name="Овал 29"/>
          <p:cNvSpPr/>
          <p:nvPr userDrawn="1"/>
        </p:nvSpPr>
        <p:spPr>
          <a:xfrm>
            <a:off x="5072066" y="3143248"/>
            <a:ext cx="1857388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8+5</a:t>
            </a:r>
            <a:endParaRPr lang="ru-RU" sz="3600" dirty="0"/>
          </a:p>
        </p:txBody>
      </p:sp>
      <p:sp>
        <p:nvSpPr>
          <p:cNvPr id="31" name="Овал 30"/>
          <p:cNvSpPr/>
          <p:nvPr userDrawn="1"/>
        </p:nvSpPr>
        <p:spPr>
          <a:xfrm>
            <a:off x="1214414" y="5429264"/>
            <a:ext cx="1857388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8+6</a:t>
            </a:r>
            <a:endParaRPr lang="ru-RU" sz="3600" dirty="0"/>
          </a:p>
        </p:txBody>
      </p:sp>
      <p:sp>
        <p:nvSpPr>
          <p:cNvPr id="32" name="Овал 31"/>
          <p:cNvSpPr/>
          <p:nvPr userDrawn="1"/>
        </p:nvSpPr>
        <p:spPr>
          <a:xfrm>
            <a:off x="3643306" y="4714884"/>
            <a:ext cx="1857388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14-5</a:t>
            </a:r>
            <a:endParaRPr lang="ru-RU" sz="3600" dirty="0"/>
          </a:p>
        </p:txBody>
      </p:sp>
      <p:cxnSp>
        <p:nvCxnSpPr>
          <p:cNvPr id="50" name="Скругленная соединительная линия 49"/>
          <p:cNvCxnSpPr>
            <a:stCxn id="31" idx="0"/>
          </p:cNvCxnSpPr>
          <p:nvPr userDrawn="1"/>
        </p:nvCxnSpPr>
        <p:spPr>
          <a:xfrm rot="5400000" flipH="1" flipV="1">
            <a:off x="1071538" y="3000372"/>
            <a:ext cx="3500462" cy="1357322"/>
          </a:xfrm>
          <a:prstGeom prst="curvedConnector3">
            <a:avLst>
              <a:gd name="adj1" fmla="val 50000"/>
            </a:avLst>
          </a:prstGeom>
          <a:ln w="76200"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Скругленная соединительная линия 52"/>
          <p:cNvCxnSpPr/>
          <p:nvPr userDrawn="1"/>
        </p:nvCxnSpPr>
        <p:spPr>
          <a:xfrm>
            <a:off x="4000496" y="1928802"/>
            <a:ext cx="1714512" cy="1214446"/>
          </a:xfrm>
          <a:prstGeom prst="curvedConnector3">
            <a:avLst>
              <a:gd name="adj1" fmla="val 95021"/>
            </a:avLst>
          </a:prstGeom>
          <a:ln w="76200"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Скругленная соединительная линия 60"/>
          <p:cNvCxnSpPr/>
          <p:nvPr userDrawn="1"/>
        </p:nvCxnSpPr>
        <p:spPr>
          <a:xfrm rot="16200000" flipV="1">
            <a:off x="5322099" y="2178835"/>
            <a:ext cx="4143404" cy="2214578"/>
          </a:xfrm>
          <a:prstGeom prst="curvedConnector3">
            <a:avLst>
              <a:gd name="adj1" fmla="val 50000"/>
            </a:avLst>
          </a:prstGeom>
          <a:ln w="76200"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Скругленная соединительная линия 64"/>
          <p:cNvCxnSpPr>
            <a:stCxn id="17" idx="6"/>
            <a:endCxn id="28" idx="0"/>
          </p:cNvCxnSpPr>
          <p:nvPr userDrawn="1"/>
        </p:nvCxnSpPr>
        <p:spPr>
          <a:xfrm>
            <a:off x="6858016" y="785794"/>
            <a:ext cx="1143008" cy="1214446"/>
          </a:xfrm>
          <a:prstGeom prst="curvedConnector2">
            <a:avLst/>
          </a:prstGeom>
          <a:ln w="76200"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Скругленная соединительная линия 75"/>
          <p:cNvCxnSpPr/>
          <p:nvPr userDrawn="1"/>
        </p:nvCxnSpPr>
        <p:spPr>
          <a:xfrm rot="5400000">
            <a:off x="4357686" y="3857628"/>
            <a:ext cx="857256" cy="857256"/>
          </a:xfrm>
          <a:prstGeom prst="curvedConnector3">
            <a:avLst>
              <a:gd name="adj1" fmla="val -1255"/>
            </a:avLst>
          </a:prstGeom>
          <a:ln w="76200"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0" name="Скругленная соединительная линия 99"/>
          <p:cNvCxnSpPr>
            <a:endCxn id="29" idx="2"/>
          </p:cNvCxnSpPr>
          <p:nvPr userDrawn="1"/>
        </p:nvCxnSpPr>
        <p:spPr>
          <a:xfrm>
            <a:off x="5500694" y="5143512"/>
            <a:ext cx="1571636" cy="571504"/>
          </a:xfrm>
          <a:prstGeom prst="curvedConnector3">
            <a:avLst>
              <a:gd name="adj1" fmla="val 50000"/>
            </a:avLst>
          </a:prstGeom>
          <a:ln w="76200"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0" name="Солнце 109"/>
          <p:cNvSpPr/>
          <p:nvPr userDrawn="1"/>
        </p:nvSpPr>
        <p:spPr>
          <a:xfrm>
            <a:off x="357158" y="285728"/>
            <a:ext cx="2286016" cy="1785950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20</a:t>
            </a:r>
            <a:endParaRPr lang="ru-RU" sz="3600" dirty="0"/>
          </a:p>
        </p:txBody>
      </p:sp>
      <p:sp>
        <p:nvSpPr>
          <p:cNvPr id="111" name="Облако 110"/>
          <p:cNvSpPr/>
          <p:nvPr userDrawn="1"/>
        </p:nvSpPr>
        <p:spPr>
          <a:xfrm>
            <a:off x="285752" y="714356"/>
            <a:ext cx="2428860" cy="1428760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4" name="Рисунок 1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5784" y="3267978"/>
            <a:ext cx="1714512" cy="234463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мка 10"/>
          <p:cNvSpPr/>
          <p:nvPr userDrawn="1"/>
        </p:nvSpPr>
        <p:spPr>
          <a:xfrm>
            <a:off x="-32" y="0"/>
            <a:ext cx="9144000" cy="6876000"/>
          </a:xfrm>
          <a:custGeom>
            <a:avLst/>
            <a:gdLst>
              <a:gd name="connsiteX0" fmla="*/ 0 w 9144000"/>
              <a:gd name="connsiteY0" fmla="*/ 0 h 6876000"/>
              <a:gd name="connsiteX1" fmla="*/ 9144000 w 9144000"/>
              <a:gd name="connsiteY1" fmla="*/ 0 h 6876000"/>
              <a:gd name="connsiteX2" fmla="*/ 9144000 w 9144000"/>
              <a:gd name="connsiteY2" fmla="*/ 6876000 h 6876000"/>
              <a:gd name="connsiteX3" fmla="*/ 0 w 9144000"/>
              <a:gd name="connsiteY3" fmla="*/ 6876000 h 6876000"/>
              <a:gd name="connsiteX4" fmla="*/ 0 w 9144000"/>
              <a:gd name="connsiteY4" fmla="*/ 0 h 6876000"/>
              <a:gd name="connsiteX5" fmla="*/ 122805 w 9144000"/>
              <a:gd name="connsiteY5" fmla="*/ 122805 h 6876000"/>
              <a:gd name="connsiteX6" fmla="*/ 122805 w 9144000"/>
              <a:gd name="connsiteY6" fmla="*/ 6753195 h 6876000"/>
              <a:gd name="connsiteX7" fmla="*/ 9021195 w 9144000"/>
              <a:gd name="connsiteY7" fmla="*/ 6753195 h 6876000"/>
              <a:gd name="connsiteX8" fmla="*/ 9021195 w 9144000"/>
              <a:gd name="connsiteY8" fmla="*/ 122805 h 6876000"/>
              <a:gd name="connsiteX9" fmla="*/ 122805 w 9144000"/>
              <a:gd name="connsiteY9" fmla="*/ 122805 h 6876000"/>
              <a:gd name="connsiteX0" fmla="*/ 0 w 9144000"/>
              <a:gd name="connsiteY0" fmla="*/ 0 h 6876000"/>
              <a:gd name="connsiteX1" fmla="*/ 9144000 w 9144000"/>
              <a:gd name="connsiteY1" fmla="*/ 0 h 6876000"/>
              <a:gd name="connsiteX2" fmla="*/ 9144000 w 9144000"/>
              <a:gd name="connsiteY2" fmla="*/ 6876000 h 6876000"/>
              <a:gd name="connsiteX3" fmla="*/ 0 w 9144000"/>
              <a:gd name="connsiteY3" fmla="*/ 6876000 h 6876000"/>
              <a:gd name="connsiteX4" fmla="*/ 0 w 9144000"/>
              <a:gd name="connsiteY4" fmla="*/ 0 h 6876000"/>
              <a:gd name="connsiteX5" fmla="*/ 122805 w 9144000"/>
              <a:gd name="connsiteY5" fmla="*/ 122805 h 6876000"/>
              <a:gd name="connsiteX6" fmla="*/ 122805 w 9144000"/>
              <a:gd name="connsiteY6" fmla="*/ 6753195 h 6876000"/>
              <a:gd name="connsiteX7" fmla="*/ 8805295 w 9144000"/>
              <a:gd name="connsiteY7" fmla="*/ 6562695 h 6876000"/>
              <a:gd name="connsiteX8" fmla="*/ 9021195 w 9144000"/>
              <a:gd name="connsiteY8" fmla="*/ 122805 h 6876000"/>
              <a:gd name="connsiteX9" fmla="*/ 122805 w 9144000"/>
              <a:gd name="connsiteY9" fmla="*/ 122805 h 68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76000">
                <a:moveTo>
                  <a:pt x="0" y="0"/>
                </a:moveTo>
                <a:lnTo>
                  <a:pt x="9144000" y="0"/>
                </a:lnTo>
                <a:lnTo>
                  <a:pt x="9144000" y="6876000"/>
                </a:lnTo>
                <a:lnTo>
                  <a:pt x="0" y="6876000"/>
                </a:lnTo>
                <a:lnTo>
                  <a:pt x="0" y="0"/>
                </a:lnTo>
                <a:close/>
                <a:moveTo>
                  <a:pt x="122805" y="122805"/>
                </a:moveTo>
                <a:lnTo>
                  <a:pt x="122805" y="6753195"/>
                </a:lnTo>
                <a:lnTo>
                  <a:pt x="8805295" y="6562695"/>
                </a:lnTo>
                <a:lnTo>
                  <a:pt x="9021195" y="122805"/>
                </a:lnTo>
                <a:lnTo>
                  <a:pt x="122805" y="122805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5" name="Группа 4"/>
          <p:cNvGrpSpPr>
            <a:grpSpLocks noChangeAspect="1"/>
          </p:cNvGrpSpPr>
          <p:nvPr userDrawn="1"/>
        </p:nvGrpSpPr>
        <p:grpSpPr>
          <a:xfrm>
            <a:off x="179512" y="5719431"/>
            <a:ext cx="1224136" cy="949929"/>
            <a:chOff x="323528" y="2302104"/>
            <a:chExt cx="2880320" cy="2235127"/>
          </a:xfrm>
        </p:grpSpPr>
        <p:pic>
          <p:nvPicPr>
            <p:cNvPr id="6" name="Рисунок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3528" y="2302104"/>
              <a:ext cx="2880320" cy="2235127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7584" y="3002041"/>
              <a:ext cx="2033667" cy="835256"/>
            </a:xfrm>
            <a:prstGeom prst="rect">
              <a:avLst/>
            </a:prstGeom>
          </p:spPr>
        </p:pic>
      </p:grp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rgbClr val="002060">
                <a:tint val="45000"/>
                <a:satMod val="400000"/>
              </a:srgbClr>
            </a:duotone>
            <a:lum bright="-40000" contrast="-40000"/>
          </a:blip>
          <a:stretch>
            <a:fillRect/>
          </a:stretch>
        </p:blipFill>
        <p:spPr>
          <a:xfrm>
            <a:off x="7308304" y="6669360"/>
            <a:ext cx="1403499" cy="2026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амка 14"/>
          <p:cNvSpPr/>
          <p:nvPr userDrawn="1"/>
        </p:nvSpPr>
        <p:spPr>
          <a:xfrm>
            <a:off x="-32" y="0"/>
            <a:ext cx="9144000" cy="6876000"/>
          </a:xfrm>
          <a:prstGeom prst="frame">
            <a:avLst>
              <a:gd name="adj1" fmla="val 4557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мка 10"/>
          <p:cNvSpPr/>
          <p:nvPr userDrawn="1"/>
        </p:nvSpPr>
        <p:spPr>
          <a:xfrm>
            <a:off x="360464" y="405392"/>
            <a:ext cx="8388000" cy="6084000"/>
          </a:xfrm>
          <a:custGeom>
            <a:avLst/>
            <a:gdLst>
              <a:gd name="connsiteX0" fmla="*/ 0 w 8388000"/>
              <a:gd name="connsiteY0" fmla="*/ 0 h 6084000"/>
              <a:gd name="connsiteX1" fmla="*/ 8388000 w 8388000"/>
              <a:gd name="connsiteY1" fmla="*/ 0 h 6084000"/>
              <a:gd name="connsiteX2" fmla="*/ 8388000 w 8388000"/>
              <a:gd name="connsiteY2" fmla="*/ 6084000 h 6084000"/>
              <a:gd name="connsiteX3" fmla="*/ 0 w 8388000"/>
              <a:gd name="connsiteY3" fmla="*/ 6084000 h 6084000"/>
              <a:gd name="connsiteX4" fmla="*/ 0 w 8388000"/>
              <a:gd name="connsiteY4" fmla="*/ 0 h 6084000"/>
              <a:gd name="connsiteX5" fmla="*/ 121193 w 8388000"/>
              <a:gd name="connsiteY5" fmla="*/ 121193 h 6084000"/>
              <a:gd name="connsiteX6" fmla="*/ 121193 w 8388000"/>
              <a:gd name="connsiteY6" fmla="*/ 5962807 h 6084000"/>
              <a:gd name="connsiteX7" fmla="*/ 8266807 w 8388000"/>
              <a:gd name="connsiteY7" fmla="*/ 5962807 h 6084000"/>
              <a:gd name="connsiteX8" fmla="*/ 8266807 w 8388000"/>
              <a:gd name="connsiteY8" fmla="*/ 121193 h 6084000"/>
              <a:gd name="connsiteX9" fmla="*/ 121193 w 8388000"/>
              <a:gd name="connsiteY9" fmla="*/ 121193 h 6084000"/>
              <a:gd name="connsiteX0" fmla="*/ 0 w 8388000"/>
              <a:gd name="connsiteY0" fmla="*/ 0 h 6084000"/>
              <a:gd name="connsiteX1" fmla="*/ 8388000 w 8388000"/>
              <a:gd name="connsiteY1" fmla="*/ 0 h 6084000"/>
              <a:gd name="connsiteX2" fmla="*/ 8388000 w 8388000"/>
              <a:gd name="connsiteY2" fmla="*/ 6084000 h 6084000"/>
              <a:gd name="connsiteX3" fmla="*/ 0 w 8388000"/>
              <a:gd name="connsiteY3" fmla="*/ 6084000 h 6084000"/>
              <a:gd name="connsiteX4" fmla="*/ 0 w 8388000"/>
              <a:gd name="connsiteY4" fmla="*/ 0 h 6084000"/>
              <a:gd name="connsiteX5" fmla="*/ 121193 w 8388000"/>
              <a:gd name="connsiteY5" fmla="*/ 121193 h 6084000"/>
              <a:gd name="connsiteX6" fmla="*/ 121193 w 8388000"/>
              <a:gd name="connsiteY6" fmla="*/ 5962807 h 6084000"/>
              <a:gd name="connsiteX7" fmla="*/ 8114407 w 8388000"/>
              <a:gd name="connsiteY7" fmla="*/ 5810407 h 6084000"/>
              <a:gd name="connsiteX8" fmla="*/ 8266807 w 8388000"/>
              <a:gd name="connsiteY8" fmla="*/ 121193 h 6084000"/>
              <a:gd name="connsiteX9" fmla="*/ 121193 w 8388000"/>
              <a:gd name="connsiteY9" fmla="*/ 121193 h 60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88000" h="6084000">
                <a:moveTo>
                  <a:pt x="0" y="0"/>
                </a:moveTo>
                <a:lnTo>
                  <a:pt x="8388000" y="0"/>
                </a:lnTo>
                <a:lnTo>
                  <a:pt x="8388000" y="6084000"/>
                </a:lnTo>
                <a:lnTo>
                  <a:pt x="0" y="6084000"/>
                </a:lnTo>
                <a:lnTo>
                  <a:pt x="0" y="0"/>
                </a:lnTo>
                <a:close/>
                <a:moveTo>
                  <a:pt x="121193" y="121193"/>
                </a:moveTo>
                <a:lnTo>
                  <a:pt x="121193" y="5962807"/>
                </a:lnTo>
                <a:lnTo>
                  <a:pt x="8114407" y="5810407"/>
                </a:lnTo>
                <a:lnTo>
                  <a:pt x="8266807" y="121193"/>
                </a:lnTo>
                <a:lnTo>
                  <a:pt x="121193" y="121193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6" name="Группа 5"/>
          <p:cNvGrpSpPr>
            <a:grpSpLocks noChangeAspect="1"/>
          </p:cNvGrpSpPr>
          <p:nvPr userDrawn="1"/>
        </p:nvGrpSpPr>
        <p:grpSpPr>
          <a:xfrm>
            <a:off x="576000" y="5328000"/>
            <a:ext cx="1224136" cy="949929"/>
            <a:chOff x="323528" y="2302104"/>
            <a:chExt cx="2880320" cy="2235127"/>
          </a:xfrm>
        </p:grpSpPr>
        <p:pic>
          <p:nvPicPr>
            <p:cNvPr id="7" name="Рисунок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3528" y="2302104"/>
              <a:ext cx="2880320" cy="2235127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7584" y="3002041"/>
              <a:ext cx="2033667" cy="835256"/>
            </a:xfrm>
            <a:prstGeom prst="rect">
              <a:avLst/>
            </a:prstGeom>
          </p:spPr>
        </p:pic>
      </p:grp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rgbClr val="002060">
                <a:tint val="45000"/>
                <a:satMod val="400000"/>
              </a:srgbClr>
            </a:duotone>
            <a:lum bright="-40000" contrast="-40000"/>
          </a:blip>
          <a:stretch>
            <a:fillRect/>
          </a:stretch>
        </p:blipFill>
        <p:spPr>
          <a:xfrm>
            <a:off x="7308304" y="6682699"/>
            <a:ext cx="1403499" cy="20268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мка 5"/>
          <p:cNvSpPr/>
          <p:nvPr userDrawn="1"/>
        </p:nvSpPr>
        <p:spPr>
          <a:xfrm>
            <a:off x="-32" y="0"/>
            <a:ext cx="9144000" cy="6876000"/>
          </a:xfrm>
          <a:prstGeom prst="frame">
            <a:avLst>
              <a:gd name="adj1" fmla="val 1786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 userDrawn="1"/>
        </p:nvSpPr>
        <p:spPr>
          <a:xfrm>
            <a:off x="152368" y="161801"/>
            <a:ext cx="8820000" cy="6552000"/>
          </a:xfrm>
          <a:custGeom>
            <a:avLst/>
            <a:gdLst>
              <a:gd name="connsiteX0" fmla="*/ 0 w 8820000"/>
              <a:gd name="connsiteY0" fmla="*/ 0 h 6552000"/>
              <a:gd name="connsiteX1" fmla="*/ 8820000 w 8820000"/>
              <a:gd name="connsiteY1" fmla="*/ 0 h 6552000"/>
              <a:gd name="connsiteX2" fmla="*/ 8820000 w 8820000"/>
              <a:gd name="connsiteY2" fmla="*/ 6552000 h 6552000"/>
              <a:gd name="connsiteX3" fmla="*/ 0 w 8820000"/>
              <a:gd name="connsiteY3" fmla="*/ 6552000 h 6552000"/>
              <a:gd name="connsiteX4" fmla="*/ 0 w 8820000"/>
              <a:gd name="connsiteY4" fmla="*/ 0 h 6552000"/>
              <a:gd name="connsiteX5" fmla="*/ 130516 w 8820000"/>
              <a:gd name="connsiteY5" fmla="*/ 130516 h 6552000"/>
              <a:gd name="connsiteX6" fmla="*/ 130516 w 8820000"/>
              <a:gd name="connsiteY6" fmla="*/ 6421484 h 6552000"/>
              <a:gd name="connsiteX7" fmla="*/ 8689484 w 8820000"/>
              <a:gd name="connsiteY7" fmla="*/ 6421484 h 6552000"/>
              <a:gd name="connsiteX8" fmla="*/ 8689484 w 8820000"/>
              <a:gd name="connsiteY8" fmla="*/ 130516 h 6552000"/>
              <a:gd name="connsiteX9" fmla="*/ 130516 w 8820000"/>
              <a:gd name="connsiteY9" fmla="*/ 130516 h 6552000"/>
              <a:gd name="connsiteX0" fmla="*/ 0 w 8820000"/>
              <a:gd name="connsiteY0" fmla="*/ 0 h 6552000"/>
              <a:gd name="connsiteX1" fmla="*/ 8820000 w 8820000"/>
              <a:gd name="connsiteY1" fmla="*/ 0 h 6552000"/>
              <a:gd name="connsiteX2" fmla="*/ 8820000 w 8820000"/>
              <a:gd name="connsiteY2" fmla="*/ 6552000 h 6552000"/>
              <a:gd name="connsiteX3" fmla="*/ 0 w 8820000"/>
              <a:gd name="connsiteY3" fmla="*/ 6552000 h 6552000"/>
              <a:gd name="connsiteX4" fmla="*/ 0 w 8820000"/>
              <a:gd name="connsiteY4" fmla="*/ 0 h 6552000"/>
              <a:gd name="connsiteX5" fmla="*/ 130516 w 8820000"/>
              <a:gd name="connsiteY5" fmla="*/ 130516 h 6552000"/>
              <a:gd name="connsiteX6" fmla="*/ 130516 w 8820000"/>
              <a:gd name="connsiteY6" fmla="*/ 6421484 h 6552000"/>
              <a:gd name="connsiteX7" fmla="*/ 8308484 w 8820000"/>
              <a:gd name="connsiteY7" fmla="*/ 6091284 h 6552000"/>
              <a:gd name="connsiteX8" fmla="*/ 8689484 w 8820000"/>
              <a:gd name="connsiteY8" fmla="*/ 130516 h 6552000"/>
              <a:gd name="connsiteX9" fmla="*/ 130516 w 8820000"/>
              <a:gd name="connsiteY9" fmla="*/ 130516 h 65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20000" h="6552000">
                <a:moveTo>
                  <a:pt x="0" y="0"/>
                </a:moveTo>
                <a:lnTo>
                  <a:pt x="8820000" y="0"/>
                </a:lnTo>
                <a:lnTo>
                  <a:pt x="8820000" y="6552000"/>
                </a:lnTo>
                <a:lnTo>
                  <a:pt x="0" y="6552000"/>
                </a:lnTo>
                <a:lnTo>
                  <a:pt x="0" y="0"/>
                </a:lnTo>
                <a:close/>
                <a:moveTo>
                  <a:pt x="130516" y="130516"/>
                </a:moveTo>
                <a:lnTo>
                  <a:pt x="130516" y="6421484"/>
                </a:lnTo>
                <a:lnTo>
                  <a:pt x="8308484" y="6091284"/>
                </a:lnTo>
                <a:lnTo>
                  <a:pt x="8689484" y="130516"/>
                </a:lnTo>
                <a:lnTo>
                  <a:pt x="130516" y="130516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2" name="Группа 11"/>
          <p:cNvGrpSpPr>
            <a:grpSpLocks noChangeAspect="1"/>
          </p:cNvGrpSpPr>
          <p:nvPr userDrawn="1"/>
        </p:nvGrpSpPr>
        <p:grpSpPr>
          <a:xfrm>
            <a:off x="395536" y="5503407"/>
            <a:ext cx="1224136" cy="949929"/>
            <a:chOff x="323528" y="2302104"/>
            <a:chExt cx="2880320" cy="2235127"/>
          </a:xfrm>
        </p:grpSpPr>
        <p:pic>
          <p:nvPicPr>
            <p:cNvPr id="13" name="Рисунок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3528" y="2302104"/>
              <a:ext cx="2880320" cy="2235127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7584" y="3002041"/>
              <a:ext cx="2033667" cy="835256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rgbClr val="002060">
                <a:tint val="45000"/>
                <a:satMod val="400000"/>
              </a:srgbClr>
            </a:duotone>
            <a:lum bright="-40000" contrast="-40000"/>
          </a:blip>
          <a:stretch>
            <a:fillRect/>
          </a:stretch>
        </p:blipFill>
        <p:spPr>
          <a:xfrm>
            <a:off x="7308304" y="6453336"/>
            <a:ext cx="1403499" cy="20268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36351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36351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36351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9525">
            <a:solidFill>
              <a:schemeClr val="accent6">
                <a:lumMod val="50000"/>
              </a:schemeClr>
            </a:solidFill>
          </a:ln>
          <a:blipFill>
            <a:blip r:embed="rId15"/>
            <a:tile tx="0" ty="0" sx="100000" sy="100000" flip="none" algn="tl"/>
          </a:blip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 cap="none" spc="0">
          <a:ln w="11430">
            <a:solidFill>
              <a:schemeClr val="accent6">
                <a:lumMod val="50000"/>
              </a:schemeClr>
            </a:solidFill>
          </a:ln>
          <a:blipFill>
            <a:blip r:embed="rId15"/>
            <a:tile tx="0" ty="0" sx="100000" sy="100000" flip="none" algn="tl"/>
          </a:blip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 cap="none" spc="0">
          <a:ln w="11430">
            <a:solidFill>
              <a:schemeClr val="accent6">
                <a:lumMod val="50000"/>
              </a:schemeClr>
            </a:solidFill>
          </a:ln>
          <a:blipFill>
            <a:blip r:embed="rId15"/>
            <a:tile tx="0" ty="0" sx="100000" sy="100000" flip="none" algn="tl"/>
          </a:blip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 cap="none" spc="0">
          <a:ln w="11430">
            <a:solidFill>
              <a:schemeClr val="accent6">
                <a:lumMod val="50000"/>
              </a:schemeClr>
            </a:solidFill>
          </a:ln>
          <a:blipFill>
            <a:blip r:embed="rId15"/>
            <a:tile tx="0" ty="0" sx="100000" sy="100000" flip="none" algn="tl"/>
          </a:blip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 cap="none" spc="0">
          <a:ln w="11430">
            <a:solidFill>
              <a:schemeClr val="accent6">
                <a:lumMod val="50000"/>
              </a:schemeClr>
            </a:solidFill>
          </a:ln>
          <a:blipFill>
            <a:blip r:embed="rId15"/>
            <a:tile tx="0" ty="0" sx="100000" sy="100000" flip="none" algn="tl"/>
          </a:blip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 cap="none" spc="0">
          <a:ln w="11430">
            <a:solidFill>
              <a:schemeClr val="accent6">
                <a:lumMod val="50000"/>
              </a:schemeClr>
            </a:solidFill>
          </a:ln>
          <a:blipFill>
            <a:blip r:embed="rId15"/>
            <a:tile tx="0" ty="0" sx="100000" sy="100000" flip="none" algn="tl"/>
          </a:blip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67544" y="428604"/>
            <a:ext cx="7990656" cy="242433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sz="6000" i="1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</a:rPr>
              <a:t>Синтаксис простого осложненного предложения</a:t>
            </a:r>
            <a:endParaRPr lang="ru-RU" sz="6000" i="1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860032" y="4077072"/>
            <a:ext cx="3672408" cy="1780032"/>
          </a:xfrm>
          <a:prstGeom prst="rect">
            <a:avLst/>
          </a:prstGeom>
        </p:spPr>
        <p:txBody>
          <a:bodyPr>
            <a:normAutofit fontScale="77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r">
              <a:buNone/>
            </a:pPr>
            <a:r>
              <a:rPr lang="ru-RU" i="1" dirty="0" smtClean="0">
                <a:ln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</a:rPr>
              <a:t>Белоус Ольга Богдановна</a:t>
            </a:r>
            <a:r>
              <a:rPr lang="ru-RU" dirty="0" smtClean="0">
                <a:ln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</a:rPr>
              <a:t> </a:t>
            </a:r>
          </a:p>
          <a:p>
            <a:pPr marL="0" indent="0" algn="r">
              <a:buNone/>
            </a:pPr>
            <a:r>
              <a:rPr lang="ru-RU" i="1" dirty="0" smtClean="0">
                <a:ln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</a:rPr>
              <a:t>учитель русского языка</a:t>
            </a:r>
            <a:endParaRPr lang="ru-RU" dirty="0" smtClean="0">
              <a:ln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</a:endParaRPr>
          </a:p>
          <a:p>
            <a:pPr marL="0" indent="0" algn="r">
              <a:buNone/>
            </a:pPr>
            <a:r>
              <a:rPr lang="ru-RU" i="1" dirty="0" smtClean="0">
                <a:ln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</a:rPr>
              <a:t>МБОУ СОШ №5</a:t>
            </a:r>
            <a:r>
              <a:rPr lang="ru-RU" dirty="0" smtClean="0">
                <a:ln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</a:rPr>
              <a:t> </a:t>
            </a:r>
          </a:p>
          <a:p>
            <a:pPr marL="0" indent="0">
              <a:buNone/>
            </a:pPr>
            <a:endParaRPr lang="ru-RU" dirty="0">
              <a:ln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1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Двоеточие ставится: 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обобщающее слово стоит перед однородными членами, то двоеточие ставится после обобщающего слова: </a:t>
            </a:r>
            <a:r>
              <a:rPr lang="ru-RU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люблю фрукты: яблоки, груши, сливы и апельсины.</a:t>
            </a:r>
            <a:r>
              <a:rPr 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Тире ставится: 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обобщающее слово стоит после ряда однородных членов, тире ставится перед обобщающим словом.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Яблоки, груши, сливы, апельсины – все эти фрукты я люблю.</a:t>
            </a:r>
            <a:endParaRPr lang="ru-RU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626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1369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Среди предложений 12–17 найдите все предложения с однородными членами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(12)Частенько отец просит меня напомнить ему содержание кинокартины или книги, которую мы оба читали.– (13)Какая диковинная память, а! – радостно говорит он. – (14)Всё помнит, будто вчера читал... (15)А я вот всё позабыл, всё перепутал!(16)Мне кажется, отец просто счастлив, что он всё забывает и путает. (17)На следующий день, после того как я смазал по физиономии Костику, отец сказал: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55172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12  15  16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969" y="1086480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Обособление 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предложения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это интонационное и смысловое их выделение; 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письме обособленные члены отделяются от других членов предложения знаками препинания.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027" y="0"/>
            <a:ext cx="8437595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1777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обособленные определения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Дорога,  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мощённая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булыжником, поднималась на вал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обособленные дополнения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нас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зале было еще человек пятнадцать.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обособленные приложения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 Отец мой,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Петрович Гринев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служил при графе Минихе. (А. С. Пушкин);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обособленные обстоятельства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Лиза, 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вмешательство матери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устроила всё по-своему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xmlns="" val="3037944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908720"/>
            <a:ext cx="8712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Обособленное согласованное </a:t>
            </a:r>
            <a:r>
              <a:rPr 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распространённое </a:t>
            </a:r>
          </a:p>
          <a:p>
            <a:pPr>
              <a:buNone/>
            </a:pPr>
            <a:r>
              <a:rPr 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выделяемый запятыми причастный оборот или выделяемое запятыми имя прилагательное с зависимыми словами.</a:t>
            </a:r>
          </a:p>
          <a:p>
            <a:pPr>
              <a:buNone/>
            </a:pPr>
            <a:r>
              <a:rPr lang="ru-RU" sz="28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Старушка, /</a:t>
            </a:r>
            <a:r>
              <a:rPr lang="ru-RU" sz="2800" b="1" i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поглядывающая на него из-за перегородки/</a:t>
            </a:r>
            <a:r>
              <a:rPr lang="ru-RU" sz="28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могла знать этого.</a:t>
            </a:r>
            <a:endParaRPr lang="ru-RU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Обособленное согласованное 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нераспространённое </a:t>
            </a:r>
          </a:p>
          <a:p>
            <a:pPr>
              <a:buNone/>
            </a:pPr>
            <a:r>
              <a:rPr 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выделяемое запятыми одиночное имя прилагательное или причастие.   </a:t>
            </a:r>
          </a:p>
          <a:p>
            <a:pPr>
              <a:buNone/>
            </a:pPr>
            <a:r>
              <a:rPr lang="ru-RU" sz="28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Вечером, </a:t>
            </a:r>
            <a:r>
              <a:rPr lang="ru-RU" sz="2800" b="1" i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усталый</a:t>
            </a:r>
            <a:r>
              <a:rPr lang="ru-RU" sz="28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 возвращался домой.</a:t>
            </a:r>
            <a:endParaRPr lang="ru-RU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60648"/>
            <a:ext cx="7920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Обособленное определение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5541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764704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 обособляется: </a:t>
            </a:r>
          </a:p>
          <a:p>
            <a:pPr fontAlgn="base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оно выражено причастным оборотом и находится после определяемого слова</a:t>
            </a:r>
          </a:p>
          <a:p>
            <a:pPr algn="ctr" fontAlgn="base"/>
            <a:r>
              <a:rPr lang="ru-RU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взял книгу, </a:t>
            </a:r>
            <a:r>
              <a:rPr lang="ru-RU" sz="3200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лежавшую на полке,</a:t>
            </a:r>
            <a:r>
              <a:rPr lang="ru-RU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отнес ее сестре.</a:t>
            </a:r>
          </a:p>
          <a:p>
            <a:pPr fontAlgn="base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оно выражено 2 и более одиночными определениями, стоящими после определяемого слова.</a:t>
            </a:r>
          </a:p>
          <a:p>
            <a:pPr algn="ctr"/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Цветок</a:t>
            </a:r>
            <a:r>
              <a:rPr lang="ru-RU" sz="3200" i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благоухающий и красивый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b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 под окном.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0111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352928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любой позиции (и до и после определяемого слова), если относится к личному местоимению. 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Сытый</a:t>
            </a: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он отправился гулять. </a:t>
            </a:r>
            <a:b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Он, </a:t>
            </a:r>
            <a:r>
              <a:rPr kumimoji="0" lang="ru-RU" sz="3200" b="0" i="1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сытый</a:t>
            </a: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отправился гулять.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Если оторвано от определяемого слова другими членами предложения.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Дуб рос в лесу, </a:t>
            </a:r>
            <a:r>
              <a:rPr kumimoji="0" lang="ru-RU" sz="3200" b="0" i="1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величественный </a:t>
            </a:r>
            <a:br>
              <a:rPr kumimoji="0" lang="ru-RU" sz="3200" b="0" i="1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3200" b="0" i="1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 прекрасный.</a:t>
            </a:r>
            <a:endParaRPr kumimoji="0" lang="ru-RU" sz="3200" b="0" i="0" u="sng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493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13690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Расставьте знаки препинания.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Укажите цифры, на месте которых в предложении должны стоять запятые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Александрии работало немало выдающихся учёных (1) среди (2) которых географ и математик Эратосфен (3) сумевший вычислить диаметр Земли с высокой по тем временам точностью (4) математик Эвклид (5) написавший 13 томов «Начал» геометрии (6) астроном Аристарх Самосский (7) почти за две тысячи лет до Коперника установивший (8) что Земля — шар (9) вращающийся вокруг Солнца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0" i="1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endParaRPr lang="ru-RU" sz="28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63734" y="5589240"/>
            <a:ext cx="28366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/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13456789</a:t>
            </a:r>
          </a:p>
        </p:txBody>
      </p:sp>
    </p:spTree>
    <p:extLst>
      <p:ext uri="{BB962C8B-B14F-4D97-AF65-F5344CB8AC3E}">
        <p14:creationId xmlns:p14="http://schemas.microsoft.com/office/powerpoint/2010/main" xmlns="" val="3130444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80728"/>
            <a:ext cx="88204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/>
              <a:t>3.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Обособленное </a:t>
            </a: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ОБСТОЯТЕЛЬСТВО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это обстоятельства, выделенные интонационно и пунктуационно.</a:t>
            </a:r>
          </a:p>
          <a:p>
            <a:pPr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Обстоятельства отвечают на вопросы ГДЕ? КУДА? КОГДА? ОТКУДА? ПОЧЕМУ? ЗАЧЕМ? и КАК?</a:t>
            </a:r>
          </a:p>
          <a:p>
            <a:pPr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Обособленные обстоятельства могут быть выражены:</a:t>
            </a:r>
          </a:p>
          <a:p>
            <a:pPr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одиночным деепричастием                                    </a:t>
            </a:r>
          </a:p>
          <a:p>
            <a:pPr>
              <a:buNone/>
            </a:pPr>
            <a:r>
              <a:rPr lang="ru-RU" sz="2400" b="1" i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Пошумев</a:t>
            </a:r>
            <a:r>
              <a:rPr lang="ru-RU" sz="24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река успокоилась</a:t>
            </a:r>
            <a:r>
              <a:rPr lang="ru-RU" sz="24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деепричастным оборотом                                    </a:t>
            </a:r>
          </a:p>
          <a:p>
            <a:pPr>
              <a:buNone/>
            </a:pP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Мужики, </a:t>
            </a:r>
            <a:r>
              <a:rPr lang="ru-RU" sz="2400" b="1" i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увидев помещика</a:t>
            </a: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сняли шапки.</a:t>
            </a:r>
          </a:p>
          <a:p>
            <a:pPr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сравнительным оборотом                                     </a:t>
            </a:r>
          </a:p>
          <a:p>
            <a:pPr>
              <a:buNone/>
            </a:pP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Голова у нее острижена</a:t>
            </a:r>
            <a:r>
              <a:rPr lang="ru-RU" sz="2400" b="1" i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как у мальчишки</a:t>
            </a:r>
            <a:r>
              <a:rPr lang="ru-RU" sz="24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оборотом с предлогом НЕСМОТРЯ НА             </a:t>
            </a:r>
          </a:p>
          <a:p>
            <a:pPr>
              <a:buNone/>
            </a:pPr>
            <a:r>
              <a:rPr lang="ru-RU" sz="24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i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есмотря на яркое солнце</a:t>
            </a:r>
            <a:r>
              <a:rPr lang="ru-RU" sz="24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горели фонари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32656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Обособленное обстоятельство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2323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84976" cy="6048672"/>
          </a:xfrm>
        </p:spPr>
        <p:txBody>
          <a:bodyPr/>
          <a:lstStyle/>
          <a:p>
            <a:pPr marL="0" indent="0" algn="ctr" fontAlgn="base">
              <a:buNone/>
            </a:pPr>
            <a:r>
              <a:rPr lang="ru-RU" b="1" dirty="0"/>
              <a:t>Знаки препинания при обособленных обстоятельствах</a:t>
            </a:r>
          </a:p>
          <a:p>
            <a:pPr fontAlgn="base"/>
            <a:r>
              <a:rPr lang="ru-RU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Обстоятельство обособляется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В 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любой позиции, если оно выражено деепричастным оборотом или деепричастием.</a:t>
            </a:r>
          </a:p>
          <a:p>
            <a:pPr fontAlgn="base"/>
            <a:r>
              <a:rPr lang="ru-RU" sz="2400" i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шел, </a:t>
            </a:r>
            <a:r>
              <a:rPr lang="ru-RU" sz="2400" i="1" u="sng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думая о жизни</a:t>
            </a:r>
            <a:r>
              <a:rPr lang="ru-RU" sz="2400" i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 улицам Москвы. </a:t>
            </a:r>
            <a:r>
              <a:rPr lang="ru-RU" sz="2400" i="1" u="sng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Поев</a:t>
            </a:r>
            <a:r>
              <a:rPr lang="ru-RU" sz="2400" i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он пошел гулять.</a:t>
            </a:r>
            <a:r>
              <a:rPr lang="ru-RU" sz="2400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Обстоятельство не обособляется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Если 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деепричастие утратило </a:t>
            </a:r>
            <a:r>
              <a:rPr lang="ru-RU" sz="24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глагольность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(то есть стало ближе к наречию, чем к деепричастию)</a:t>
            </a:r>
          </a:p>
          <a:p>
            <a:pPr fontAlgn="base"/>
            <a:r>
              <a:rPr lang="ru-RU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читал лежа.</a:t>
            </a:r>
            <a:br>
              <a:rPr lang="ru-RU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деепричастие  входит в состав фразеологизма</a:t>
            </a:r>
          </a:p>
          <a:p>
            <a:r>
              <a:rPr lang="ru-RU" sz="2400" i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Работал спустя рукава</a:t>
            </a:r>
            <a:endParaRPr lang="ru-RU" sz="2400" dirty="0"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494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4"/>
            <a:ext cx="882047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ответов, в которых дано верное утверждение. Запишите номера ответов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односоставное безличное.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2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двусоставное.</a:t>
            </a:r>
          </a:p>
          <a:p>
            <a:pPr marL="514350" indent="-514350">
              <a:buAutoNum type="arabicParenR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предложении 3 грамматическая основа – он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был. </a:t>
            </a:r>
          </a:p>
          <a:p>
            <a:pPr marL="514350" indent="-514350">
              <a:buAutoNum type="arabicParenR"/>
            </a:pPr>
            <a:r>
              <a:rPr 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</a:t>
            </a:r>
            <a:r>
              <a:rPr 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предложения 4 осложнена вводным предложением и однородными членами. </a:t>
            </a:r>
            <a:endParaRPr lang="ru-RU" sz="32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сложноподчинённое.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09011" y="332656"/>
            <a:ext cx="1755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118213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поднял голову вверх (1) и увидел (2) освещающие горизонт (3) молнии (4) которые отпечатывались на небе (5) оставляя яркие следы (6) и рвали (7) затянувшие всё небо (8) тучи.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9922" y="4653136"/>
            <a:ext cx="28943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456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032" y="188640"/>
            <a:ext cx="846144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Среди предложений 6–11 найдите предложение с обособленным обстоятельством, выраженным деепричастным оборотом.</a:t>
            </a:r>
          </a:p>
          <a:p>
            <a:r>
              <a:rPr lang="ru-RU" sz="2400" dirty="0" smtClean="0"/>
              <a:t>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6)Корольков лежал у себя в комнате на диване и думал о том, что Оксана не умеет разговаривать с матерью, а Надежда – с дочерью. (7)Она командует, унижая её. (8)И они зажигаются друг о друга, как спичка о коробок. (9)Корольков знал по себе: от него тоже можно чего-то добиться только лестью. (10)Лесть как бы приподнимала его возможности, и он стремился поднять себя до этого нового и приятного ему предела.(11)Отворилась дверь, и вошла Оксана в длинной новой кофте в стиле «ретро», или, как она называла,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ретрухи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28184" y="5877272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7"/>
            <a:ext cx="842493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Знаки препинания </a:t>
            </a:r>
            <a:b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при сравнительных оборотах:</a:t>
            </a:r>
            <a:b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обороты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союзами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как, словно, точно, будто (как будто), 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что,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чем, нежели 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обособляются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концу охоты, </a:t>
            </a:r>
            <a:r>
              <a:rPr lang="ru-RU" sz="3200" i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на прощанье</a:t>
            </a:r>
            <a:r>
              <a:rPr lang="ru-RU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утки стали подниматься большими стаями. Косте было легче, </a:t>
            </a:r>
            <a:r>
              <a:rPr lang="ru-RU" sz="3200" i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нежели остальным.</a:t>
            </a:r>
          </a:p>
          <a:p>
            <a:pPr algn="just" fontAlgn="base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Запятая ставится перед 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оборотах 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КТО ИНОЙ, КАК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ЧТО ИНОЕ, КАК: 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Честолюбие есть не что иное, как жажда власти.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4007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ставится запятая:</a:t>
            </a:r>
          </a:p>
          <a:p>
            <a:pPr fontAlgn="base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союз 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имеет значение 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качестве»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запятая перед ним не ставится.</a:t>
            </a:r>
          </a:p>
          <a:p>
            <a:pPr fontAlgn="base"/>
            <a:r>
              <a:rPr lang="ru-RU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пошел с нами в лес как проводник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сравнительный союз входит в состав сказуемого: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словно ожила. </a:t>
            </a:r>
            <a:endParaRPr lang="ru-RU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7467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564" y="1143946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/>
              <a:t>4. </a:t>
            </a:r>
            <a:r>
              <a:rPr lang="ru-RU" sz="2400" b="1" i="1" dirty="0"/>
              <a:t>Обособленное ПРИЛОЖЕНИЕ</a:t>
            </a:r>
            <a:r>
              <a:rPr lang="ru-RU" sz="2400" b="1" dirty="0"/>
              <a:t> – это выделяемое запятыми или тире определение,  выраженное одиночным существительным или существительным с зависимыми словами, которое отвечает на вопросы КТО ИМЕННО ТАКОЙ? ЧТО ИМЕННО ТАКОЕ?</a:t>
            </a:r>
          </a:p>
          <a:p>
            <a:pPr>
              <a:buNone/>
            </a:pPr>
            <a:r>
              <a:rPr lang="ru-RU" sz="2400" b="1" i="1" dirty="0">
                <a:solidFill>
                  <a:schemeClr val="accent2"/>
                </a:solidFill>
              </a:rPr>
              <a:t>Его комната, </a:t>
            </a:r>
            <a:r>
              <a:rPr lang="ru-RU" sz="2400" b="1" i="1" u="sng" dirty="0">
                <a:solidFill>
                  <a:schemeClr val="accent2"/>
                </a:solidFill>
              </a:rPr>
              <a:t>настоящая, разве что слишком маленькая, но обычная комната</a:t>
            </a:r>
            <a:r>
              <a:rPr lang="ru-RU" sz="2400" b="1" i="1" dirty="0">
                <a:solidFill>
                  <a:schemeClr val="accent2"/>
                </a:solidFill>
              </a:rPr>
              <a:t>,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i="1" dirty="0">
                <a:solidFill>
                  <a:schemeClr val="accent2"/>
                </a:solidFill>
              </a:rPr>
              <a:t>мирно покоилась в своих четырех знакомых стенах.</a:t>
            </a:r>
          </a:p>
          <a:p>
            <a:pPr>
              <a:buNone/>
            </a:pPr>
            <a:r>
              <a:rPr lang="ru-RU" sz="2400" b="1" dirty="0"/>
              <a:t>Особенность приложения</a:t>
            </a:r>
            <a:r>
              <a:rPr lang="ru-RU" sz="2400" dirty="0"/>
              <a:t> в том, что оно характеризует предмет, дает ему другое название. </a:t>
            </a:r>
          </a:p>
          <a:p>
            <a:pPr>
              <a:buNone/>
            </a:pPr>
            <a:r>
              <a:rPr lang="ru-RU" sz="2400" b="1" dirty="0"/>
              <a:t>Таким образом, определяемое слово и приложение дают разные обозначения одного и того же предмета.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4664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Обособленное приложение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6108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Знаки препинания при приложении: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548" y="980728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Запятыми выделяется</a:t>
            </a:r>
          </a:p>
          <a:p>
            <a:pPr fontAlgn="base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Приложение, относящееся к личному местоимению:</a:t>
            </a:r>
          </a:p>
          <a:p>
            <a:pPr algn="ctr" fontAlgn="base"/>
            <a:r>
              <a:rPr lang="ru-RU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Мне, </a:t>
            </a:r>
            <a:r>
              <a:rPr lang="ru-RU" sz="3200" i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человеку одаренному, </a:t>
            </a:r>
            <a:br>
              <a:rPr lang="ru-RU" sz="3200" i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 жить в этом мире.</a:t>
            </a:r>
          </a:p>
          <a:p>
            <a:pPr fontAlgn="base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любой позиции распространенное приложение, относящееся к имени нарицательному:</a:t>
            </a:r>
          </a:p>
          <a:p>
            <a:pPr algn="ctr"/>
            <a:r>
              <a:rPr lang="ru-RU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Звезды, </a:t>
            </a:r>
            <a:r>
              <a:rPr lang="ru-RU" sz="3200" i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живые цветы неба</a:t>
            </a:r>
            <a:r>
              <a:rPr lang="ru-RU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горели над нами.</a:t>
            </a:r>
            <a:endParaRPr lang="ru-RU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2102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28092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Тире ставится: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Перед приложением, стоящим в конце предложения: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Мне не очень нравятся эти цветы – </a:t>
            </a:r>
            <a:r>
              <a:rPr kumimoji="0" lang="ru-RU" sz="3200" b="0" i="1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одуванчики.</a:t>
            </a:r>
            <a:endParaRPr kumimoji="0" lang="ru-RU" sz="3200" b="0" i="0" u="sng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8364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1369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Среди предложений 33–37 найдите предложение с обособленным приложением. Напишите номер этого предложения.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33)Вытирая ладони о свою майку, Гоша топчется беспомощно, моргает, но Верочка неумолима. (34)И тогда, отдав ей транзистор, Гоша плетётся к себе в квартиру. (35)Торопливые шаги на лестнице, голоса: выбегают на двор Серёжка и Павлик, одноклассники Гоши, с удочками и с какой-то картонной, но грозного вида трубой.– (36)Это ракета, – сообщает Серёжка внушительно. – (37)В лесу запустим.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5733256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35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Среди предложений 31–38 найдите предложение с обособленным приложением.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31)И тогда соседский мальчишка, школьник, первым решил сказать ему правду.– (32)Да это не твой отец. (33)Что ты голосишь? (34)Это артист. (35)Не веришь – спроси у киномеханика.(36)Но киномеханик молчал: взрослые не хотели лишать мальчика его горькой и прекрасной иллюзии.(37)Мать наклонилась к сыну, скорбная и строгая, в глазах её стояли слёзы.– (38)Пойдём, сынок, пойдём. (39)Это был твой отец, – тихо сказала она и повела его из зала.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566124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31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121406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существительными с производными предлогами БЛАГОДАРЯ, СОГЛАСНО, ВОПРЕКИ, ВВИДУ, ВСЛЕДСТВИЕ, ПРИ УСЛОВИИ, ПО ПРИЧИНЕ и т.п.</a:t>
            </a:r>
          </a:p>
          <a:p>
            <a:pPr>
              <a:buNone/>
            </a:pP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комнате Елены, </a:t>
            </a:r>
            <a:r>
              <a:rPr lang="ru-RU" sz="2800" b="1" i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плотным занавескам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было почти темно.</a:t>
            </a:r>
          </a:p>
          <a:p>
            <a:pPr>
              <a:buNone/>
            </a:pP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Дети, </a:t>
            </a:r>
            <a:r>
              <a:rPr lang="ru-RU" sz="2800" b="1" i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вопреки морозу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вышли погулять.</a:t>
            </a:r>
          </a:p>
          <a:p>
            <a:pPr>
              <a:buNone/>
            </a:pP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</a:t>
            </a:r>
            <a:r>
              <a:rPr lang="ru-RU" sz="2800" b="1" i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по причине малолетства</a:t>
            </a:r>
            <a:r>
              <a:rPr lang="ru-RU" sz="28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определили никаких должностей</a:t>
            </a:r>
            <a:r>
              <a:rPr lang="ru-RU" sz="28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32656"/>
            <a:ext cx="8208912" cy="180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Обособленные обстоятельства, выраженные существительными с производными предлогами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7431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1A1A1A"/>
                </a:solidFill>
                <a:latin typeface="GothaPro"/>
              </a:rPr>
              <a:t>Простое </a:t>
            </a:r>
            <a:r>
              <a:rPr lang="ru-RU" sz="2800" dirty="0">
                <a:solidFill>
                  <a:srgbClr val="1A1A1A"/>
                </a:solidFill>
                <a:latin typeface="GothaPro"/>
              </a:rPr>
              <a:t>предложение - предложение с 1 грамматической основой.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1A1A1A"/>
                </a:solidFill>
                <a:latin typeface="GothaPro"/>
              </a:rPr>
              <a:t> </a:t>
            </a:r>
            <a:r>
              <a:rPr lang="ru-RU" sz="2800" b="1" dirty="0" smtClean="0">
                <a:solidFill>
                  <a:srgbClr val="B8312F"/>
                </a:solidFill>
                <a:latin typeface="GothaPro"/>
              </a:rPr>
              <a:t>Осложненное </a:t>
            </a:r>
            <a:r>
              <a:rPr lang="ru-RU" sz="2800" b="1" dirty="0">
                <a:solidFill>
                  <a:srgbClr val="B8312F"/>
                </a:solidFill>
                <a:latin typeface="GothaPro"/>
              </a:rPr>
              <a:t>простое предложение</a:t>
            </a:r>
            <a:r>
              <a:rPr lang="ru-RU" sz="2800" dirty="0">
                <a:solidFill>
                  <a:srgbClr val="1A1A1A"/>
                </a:solidFill>
                <a:latin typeface="GothaPro"/>
              </a:rPr>
              <a:t> - это предложение, в составе которого есть: 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1A1A1A"/>
                </a:solidFill>
                <a:latin typeface="GothaPro"/>
              </a:rPr>
              <a:t>• однородные члены предложения. 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1A1A1A"/>
                </a:solidFill>
                <a:latin typeface="GothaPro"/>
              </a:rPr>
              <a:t>• обособленные определения или приложения, дополнения, обстоятельства. 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1A1A1A"/>
                </a:solidFill>
                <a:latin typeface="GothaPro"/>
              </a:rPr>
              <a:t>• вводные конструкции 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1A1A1A"/>
                </a:solidFill>
                <a:latin typeface="GothaPro"/>
              </a:rPr>
              <a:t>• вставные конструкции 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1A1A1A"/>
                </a:solidFill>
                <a:latin typeface="GothaPro"/>
              </a:rPr>
              <a:t>• слова-обращения 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1A1A1A"/>
                </a:solidFill>
                <a:latin typeface="GothaPro"/>
              </a:rPr>
              <a:t>• уточнение 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1A1A1A"/>
                </a:solidFill>
                <a:latin typeface="GothaPro"/>
              </a:rPr>
              <a:t>• сравнительный оборот 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960681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6048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Среди предложений 9–13 найдите предложение с обособленным дополнением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9)Лицо её было подвижным, как у клоуна: она и им распоряжалась без натуги. (10)Разочарование, восторг, изумление – все эти чувства сменяли друг друга, не оставляя места неопределённости. (11)Отсутствие однообразия и было Машиным образом.(12)Никто не считал Машу чемпионкой класса по «многоборью», так как она ни с кем не боролась, поскольку её первенство было бесспорным.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(13)Во всём, кроме женственности и красоты: тут первой считалась Ляля.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80112" y="5949280"/>
            <a:ext cx="228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13</a:t>
            </a:r>
            <a:endParaRPr lang="ru-RU" sz="24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 rot="10800000" flipV="1">
            <a:off x="179512" y="332076"/>
            <a:ext cx="8319839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наки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препинания при обращениях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altLang="ru-RU" sz="2800" b="1" dirty="0">
                <a:solidFill>
                  <a:srgbClr val="B831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слово или словосочетание, называющее того, к кому или к чему обращаются с речью. Обращение не является членом предложения, к обращению не задается вопрос.</a:t>
            </a:r>
          </a:p>
          <a:p>
            <a:pPr eaLnBrk="0" hangingPunct="0">
              <a:buFontTx/>
              <a:buChar char="•"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Запятыми выделяются обращения вместе со всеми относящимися к ним словами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/>
            <a:r>
              <a:rPr lang="ru-RU" altLang="ru-RU" sz="2800" b="1" i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друзья</a:t>
            </a:r>
            <a:r>
              <a:rPr lang="ru-RU" altLang="ru-RU" sz="28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милости просим за стол. Неужели ты всерьез так думаешь, </a:t>
            </a:r>
            <a:r>
              <a:rPr lang="ru-RU" altLang="ru-RU" sz="2800" b="1" i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 Иванович</a:t>
            </a:r>
            <a:r>
              <a:rPr lang="ru-RU" altLang="ru-RU" sz="28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altLang="ru-RU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обращения соединены союзом И, то они не отделяются друг от друга запятой.</a:t>
            </a:r>
          </a:p>
          <a:p>
            <a:pPr eaLnBrk="0" hangingPunct="0"/>
            <a:r>
              <a:rPr lang="ru-RU" altLang="ru-RU" sz="2800" b="1" i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и взрослые</a:t>
            </a:r>
            <a:r>
              <a:rPr lang="ru-RU" altLang="ru-RU" sz="28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мы рады видеть вас на нашем празднике</a:t>
            </a:r>
            <a:r>
              <a:rPr lang="ru-RU" alt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295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sz="3600" b="1" dirty="0" smtClean="0">
                <a:solidFill>
                  <a:srgbClr val="B831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Вводные </a:t>
            </a:r>
            <a:r>
              <a:rPr lang="ru-RU" altLang="ru-RU" sz="3600" b="1" dirty="0">
                <a:solidFill>
                  <a:srgbClr val="B831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и словосочетания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слова и словосочетания, обозначающие отношение автора высказывания к высказываемой мысли или к способу ее выражения. Они не являются членами предложения, к ним нельзя задать вопрос, в произношении выделяются интонационно и пунктуационно.</a:t>
            </a:r>
            <a:b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984322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5847"/>
            <a:ext cx="83529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sz="2400" b="1" dirty="0">
                <a:solidFill>
                  <a:srgbClr val="B831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Вводные слова выражают: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говорящего (</a:t>
            </a:r>
            <a:r>
              <a:rPr lang="ru-RU" alt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счастью, к стыду, к сожалению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др.)</a:t>
            </a:r>
            <a:endParaRPr lang="ru-RU" alt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уверенности ( </a:t>
            </a:r>
            <a:r>
              <a:rPr lang="ru-RU" alt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быть, кажется, вероятно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др.)</a:t>
            </a:r>
            <a:endParaRPr lang="ru-RU" altLang="ru-RU" sz="24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eaLnBrk="0" hangingPunct="0">
              <a:buFontTx/>
              <a:buChar char="•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сообщения (</a:t>
            </a:r>
            <a:r>
              <a:rPr lang="ru-RU" alt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моему, по слухам, помнится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др.)</a:t>
            </a:r>
            <a:endParaRPr lang="ru-RU" altLang="ru-RU" sz="24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eaLnBrk="0" hangingPunct="0">
              <a:buFontTx/>
              <a:buChar char="•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мыслей и последовательность (</a:t>
            </a:r>
            <a:r>
              <a:rPr lang="ru-RU" alt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концов, с одной стороны, во-первых, таким образом и др.)</a:t>
            </a:r>
            <a:endParaRPr lang="ru-RU" altLang="ru-RU" sz="2400" dirty="0">
              <a:solidFill>
                <a:schemeClr val="accent2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eaLnBrk="0" hangingPunct="0">
              <a:buFontTx/>
              <a:buChar char="•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оформления мыслей (</a:t>
            </a:r>
            <a:r>
              <a:rPr lang="ru-RU" alt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другими словами, одним словом, наоборот и др.)</a:t>
            </a:r>
            <a:endParaRPr lang="ru-RU" altLang="ru-RU" sz="2400" dirty="0">
              <a:solidFill>
                <a:schemeClr val="accent2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eaLnBrk="0" hangingPunct="0">
              <a:buFontTx/>
              <a:buChar char="•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к собеседнику с целью привлечения внимания (</a:t>
            </a:r>
            <a:r>
              <a:rPr lang="ru-RU" alt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послушайте, видите ли, представьте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др.)</a:t>
            </a:r>
            <a:endParaRPr lang="ru-RU" altLang="ru-RU" sz="24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eaLnBrk="0" hangingPunct="0">
              <a:buFontTx/>
              <a:buChar char="•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обычности происходящего (</a:t>
            </a:r>
            <a:r>
              <a:rPr lang="ru-RU" alt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бывает, по обычаю, случается)</a:t>
            </a:r>
            <a:endParaRPr lang="ru-RU" altLang="ru-RU" sz="2400" dirty="0">
              <a:solidFill>
                <a:schemeClr val="accent2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eaLnBrk="0" hangingPunct="0">
              <a:buFontTx/>
              <a:buChar char="•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меры (</a:t>
            </a:r>
            <a:r>
              <a:rPr lang="ru-RU" alt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крайней мере, </a:t>
            </a:r>
            <a:r>
              <a:rPr lang="ru-RU" altLang="ru-RU" sz="24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самое большее </a:t>
            </a:r>
            <a:r>
              <a:rPr lang="ru-RU" alt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altLang="ru-RU" sz="24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eaLnBrk="0" hangingPunct="0">
              <a:buFontTx/>
              <a:buChar char="•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Экспрессивность (</a:t>
            </a:r>
            <a:r>
              <a:rPr lang="ru-RU" alt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честно говоря, кроме шуток, по правде сказать)</a:t>
            </a:r>
          </a:p>
          <a:p>
            <a:pPr eaLnBrk="0" hangingPunct="0"/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5870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1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бывают вводными и не выделяются запятыми:</a:t>
            </a:r>
            <a:b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авось, будто, буквально; вдобавок, вдруг, ведь, в конечном счете, вряд ли, вроде бы, всё-таки, даже, едва ли, исключительно, именно, как будто (будто), как бы, как раз, к тому же, между тем, небось, по постановлению (чьему), по решению (чьему), почти, приблизительно, примерно, просто, решительно, якобы.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140380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96752"/>
            <a:ext cx="8532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Мальчики ,(1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конечно(2),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сделали так,(3) как велела совесть,(4) а совесть — это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чувство,(5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 помноженное на осознание правоты.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292494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Ответ:	12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933056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Какая(1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однако(2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сила 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света(3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отражённого от осенних лесов! Всё купе как в зареве.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(4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частности(5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ваше лицо.    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(К. Паустовский)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5373216"/>
            <a:ext cx="1992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Ответ: 1245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04664"/>
            <a:ext cx="8328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Назовите цифры, обозначающие запятые при вводных словах</a:t>
            </a:r>
            <a:endParaRPr lang="ru-RU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4249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Вводными могут быть </a:t>
            </a:r>
            <a:r>
              <a:rPr lang="ru-RU" altLang="ru-RU" sz="2800" b="1" dirty="0">
                <a:solidFill>
                  <a:srgbClr val="B831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предложения.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Они выделяются </a:t>
            </a:r>
            <a:r>
              <a:rPr lang="ru-RU" altLang="ru-RU" sz="2800" b="1" dirty="0">
                <a:solidFill>
                  <a:srgbClr val="B831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запятыми 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altLang="ru-RU" sz="2800" b="1" dirty="0">
                <a:solidFill>
                  <a:srgbClr val="B831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тире.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Он, я думаю, неплохой человек.</a:t>
            </a:r>
            <a:b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Захожу я в комнату и – можете себе представить – вижу полный беспорядок.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предложение могут быть введены</a:t>
            </a:r>
            <a:r>
              <a:rPr lang="ru-RU" altLang="ru-RU" sz="2800" dirty="0">
                <a:solidFill>
                  <a:srgbClr val="B831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800" b="1" dirty="0">
                <a:solidFill>
                  <a:srgbClr val="B831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вставные конструкции</a:t>
            </a:r>
            <a:r>
              <a:rPr lang="ru-RU" altLang="ru-RU" sz="2800" dirty="0">
                <a:solidFill>
                  <a:srgbClr val="B831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выражающие дополнительное замечание. Вставные конструкции обычно имеют структуру предложения, обособляются </a:t>
            </a:r>
            <a:r>
              <a:rPr lang="ru-RU" altLang="ru-RU" sz="2800" b="1" dirty="0">
                <a:solidFill>
                  <a:srgbClr val="B831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скобками или тире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могут иметь иную цель высказывания или интонацию, чем основное предложение.</a:t>
            </a:r>
          </a:p>
          <a:p>
            <a:pPr eaLnBrk="0" hangingPunct="0"/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Мелодия белорусской песни (если вы ее слышали) несколько однообразна, но в ней есть своя прелесть.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970490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Verdana" panose="020B0604030504040204" pitchFamily="34" charset="0"/>
              </a:rPr>
              <a:t>К счастью(1) окраины ледяных полей были сильно поломаны(2) айсберги отсутствовали(3) и только иногда(4) гряды мелкого льда(5) нагроможденные местами(6) на полях(7) представляли серьезную опасность</a:t>
            </a:r>
            <a:r>
              <a:rPr lang="ru-RU" i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00192" y="1677001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Verdana" panose="020B0604030504040204" pitchFamily="34" charset="0"/>
              </a:rPr>
              <a:t>12357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413338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Verdana" panose="020B0604030504040204" pitchFamily="34" charset="0"/>
              </a:rPr>
              <a:t>Глубокая тишина(1) нарушаемая всплесками рыбы(2) да криками какой-то еще (3)не уснувшей птицы(4) возившейся неподалеку(5) казалось(6) лишь подчеркивала(7) неодолимое наступление ночного покоя</a:t>
            </a:r>
            <a:r>
              <a:rPr lang="ru-RU" i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61215" y="3980672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Verdana" panose="020B0604030504040204" pitchFamily="34" charset="0"/>
              </a:rPr>
              <a:t>1456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8340" y="4367640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Verdana" panose="020B0604030504040204" pitchFamily="34" charset="0"/>
              </a:rPr>
              <a:t>Звенящей(1) острой(2) как отчаянье(3) нотой(4) ворвался вой в монотонный шум дождя(5) прорезая тьму(6) и (7) замирая(8) понесся(9) над обнаженными полями</a:t>
            </a:r>
            <a:r>
              <a:rPr lang="ru-RU" i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19054" y="5860277"/>
            <a:ext cx="1217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1235678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7717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5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Однажды(1) возвращаясь из Петровского(2) я заблудился в лесных оврагах(3) где под корнями дубов(4) вязов(5) и клёнов бормотали неугомонные ручьи(6) а на дне самых больших оврагов(7) можно было угодить (8)и в маленькие озёрца.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92494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12346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356992"/>
            <a:ext cx="8892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Продолжая держаться лапой за ушибленное место(1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) медвежонок стремительно кинулся через речку(2) схватил маленького братишку за шиворот(3) и(4) всё ещё вскрикивая(5) переволок его(6) через глубокое место.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59492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1245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пасибо-за-внимание-картинки-для-презентации-подборка-36-штук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413432"/>
            <a:ext cx="8496944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Вторая часть сложного предложения 1 осложнена обособленным приложением.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Предложение 2 осложнено обособленным согласованным определением.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Предложение 1 содержит сравнительный оборот.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Предложение 5 осложнено однородными членами.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Предложение 2 осложнено обособленным обстоятельством, выраженным деепричастным оборотом.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59325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формулировок: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8001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8856" y="1052736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Однородные члены предложени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- это главные или второстепенные члены предложения, отвечающие на один и тот же вопрос, относящиеся к одному и тому же члену предложения 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произносящиеся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интонацией перечисления.</a:t>
            </a:r>
          </a:p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торт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ни новые 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ни весёлые 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развлечения 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ничто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 радовало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девочку.</a:t>
            </a:r>
          </a:p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Текла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извивалась, блестела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река меж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густых берегов.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8856" y="314183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Однородные члены предложени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8449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Однородные члены предложения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связаны сочинительной и бессоюзной связью, могут быть как распространёнными (иметь при себе зависимые слова), так и нераспространёнными.</a:t>
            </a:r>
          </a:p>
        </p:txBody>
      </p:sp>
    </p:spTree>
    <p:extLst>
      <p:ext uri="{BB962C8B-B14F-4D97-AF65-F5344CB8AC3E}">
        <p14:creationId xmlns:p14="http://schemas.microsoft.com/office/powerpoint/2010/main" xmlns="" val="573520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3 представляет собой пунктуационный анализ текста. Формулировка задания: </a:t>
            </a:r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цифры, на месте которых должны стоять запятые. </a:t>
            </a:r>
            <a:endParaRPr lang="ru-RU" sz="3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Повторим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теорию о постановке знаков препинания в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простых.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0385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43963"/>
            <a:ext cx="89644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/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отсутствии союзов </a:t>
            </a:r>
            <a:endParaRPr lang="en-US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/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вдруг заговорили шумно, радостно. </a:t>
            </a:r>
          </a:p>
          <a:p>
            <a:pPr lvl="0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При соединении  одиночным  противительным союзом  (НО,  А, ДА = НО,  ЗАТО = НО) </a:t>
            </a:r>
            <a:endParaRPr lang="en-US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 золотник, </a:t>
            </a:r>
            <a:r>
              <a:rPr lang="ru-RU" sz="2800" b="1" i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(=но) дорог. </a:t>
            </a:r>
          </a:p>
          <a:p>
            <a:pPr lvl="0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При соединении  повторяющимися союзами  (могут повторяться союзы  и, да, или, то, не то, ни) </a:t>
            </a:r>
          </a:p>
          <a:p>
            <a:pPr lvl="0"/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Простим горячке юных лет </a:t>
            </a:r>
            <a:r>
              <a:rPr lang="ru-RU" sz="2800" b="1" i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юный жар, </a:t>
            </a:r>
            <a:r>
              <a:rPr lang="ru-RU" sz="2800" b="1" i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юный бред. </a:t>
            </a:r>
          </a:p>
          <a:p>
            <a:pPr lvl="0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При отсутствии  первого из повторяющихся союзов </a:t>
            </a:r>
            <a:endParaRPr lang="en-US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Люблю я бешеную младость, </a:t>
            </a:r>
            <a:r>
              <a:rPr lang="ru-RU" sz="2800" b="1" i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тесноту, и блеск, </a:t>
            </a:r>
            <a:r>
              <a:rPr lang="ru-RU" sz="2800" b="1" i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радость. </a:t>
            </a:r>
          </a:p>
          <a:p>
            <a:pPr lvl="0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332656"/>
            <a:ext cx="35366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Запятая ставится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742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9694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При парном соединении союзами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Волна и камень, лед </a:t>
            </a:r>
            <a:r>
              <a:rPr lang="ru-RU" sz="3200" i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пламень не столь различны меж собой</a:t>
            </a:r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При соединении  двойными союзами: как, так и; хотя и, но не только, но и; не столько, сколько: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Сибири есть много особенностей </a:t>
            </a:r>
            <a:r>
              <a:rPr lang="ru-RU" sz="3200" i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ru-RU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природе, </a:t>
            </a:r>
            <a:r>
              <a:rPr lang="ru-RU" sz="3200" i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и </a:t>
            </a:r>
            <a:r>
              <a:rPr lang="ru-RU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людских нравах. </a:t>
            </a:r>
            <a:endParaRPr lang="en-US" sz="3200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Успехи мои </a:t>
            </a:r>
            <a:r>
              <a:rPr lang="ru-RU" sz="3200" i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хотя и </a:t>
            </a:r>
            <a:r>
              <a:rPr lang="ru-RU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медленны, </a:t>
            </a:r>
            <a:r>
              <a:rPr lang="ru-RU" sz="3200" i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ru-RU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благонадёжны. </a:t>
            </a:r>
          </a:p>
          <a:p>
            <a:pPr lvl="0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внимание: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запятая ставится не перед началом двойного союза, а перед его второй частью.</a:t>
            </a:r>
            <a:endParaRPr lang="ru-RU" sz="3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1392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1771</TotalTime>
  <Words>1565</Words>
  <Application>Microsoft Office PowerPoint</Application>
  <PresentationFormat>Экран (4:3)</PresentationFormat>
  <Paragraphs>176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39</vt:i4>
      </vt:variant>
    </vt:vector>
  </HeadingPairs>
  <TitlesOfParts>
    <vt:vector size="42" baseType="lpstr">
      <vt:lpstr>Тема Office</vt:lpstr>
      <vt:lpstr>2_Тема Office</vt:lpstr>
      <vt:lpstr>1_Тема Office</vt:lpstr>
      <vt:lpstr>Синтаксис простого осложненного предложения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Строгий 6</dc:title>
  <dc:creator>Неверова О.И.</dc:creator>
  <cp:lastModifiedBy>Валентина</cp:lastModifiedBy>
  <cp:revision>133</cp:revision>
  <dcterms:modified xsi:type="dcterms:W3CDTF">2021-02-02T10:26:41Z</dcterms:modified>
</cp:coreProperties>
</file>