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09" r:id="rId3"/>
    <p:sldId id="285" r:id="rId4"/>
    <p:sldId id="302" r:id="rId5"/>
    <p:sldId id="258" r:id="rId6"/>
    <p:sldId id="303" r:id="rId7"/>
    <p:sldId id="283" r:id="rId8"/>
    <p:sldId id="305" r:id="rId9"/>
    <p:sldId id="298" r:id="rId10"/>
    <p:sldId id="292" r:id="rId11"/>
    <p:sldId id="311" r:id="rId12"/>
    <p:sldId id="293" r:id="rId13"/>
    <p:sldId id="295" r:id="rId14"/>
    <p:sldId id="297" r:id="rId15"/>
    <p:sldId id="307" r:id="rId16"/>
    <p:sldId id="275"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28" autoAdjust="0"/>
    <p:restoredTop sz="94660"/>
  </p:normalViewPr>
  <p:slideViewPr>
    <p:cSldViewPr>
      <p:cViewPr varScale="1">
        <p:scale>
          <a:sx n="50" d="100"/>
          <a:sy n="50" d="100"/>
        </p:scale>
        <p:origin x="-1301"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3C729F-BDCD-43EA-9E4B-F4F1465FE784}" type="datetimeFigureOut">
              <a:rPr lang="ru-RU" smtClean="0"/>
              <a:pPr/>
              <a:t>19.11.2013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F3E9E1-97EB-493E-8C73-24156B0644D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3C5F1-B79D-44EE-B9CC-7942D2601541}" type="slidenum">
              <a:rPr lang="ru-RU"/>
              <a:pPr/>
              <a:t>2</a:t>
            </a:fld>
            <a:endParaRPr lang="ru-RU"/>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pPr marL="685800" lvl="1" indent="-228600"/>
            <a:endParaRPr lang="ru-RU"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4F3E9E1-97EB-493E-8C73-24156B0644D8}" type="slidenum">
              <a:rPr lang="ru-RU" smtClean="0"/>
              <a:pPr/>
              <a:t>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C2923-D1B3-421F-9595-406A64AAD7A8}" type="slidenum">
              <a:rPr lang="ru-RU"/>
              <a:pPr/>
              <a:t>11</a:t>
            </a:fld>
            <a:endParaRPr lang="ru-RU"/>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eaLnBrk="0" hangingPunct="0">
              <a:buSzPct val="100000"/>
              <a:defRPr/>
            </a:pPr>
            <a:fld id="{0DA75A3E-A510-4855-8ED2-1C5BC1FC69AB}" type="slidenum">
              <a:rPr lang="en-US" sz="1200">
                <a:solidFill>
                  <a:srgbClr val="000000"/>
                </a:solidFill>
                <a:sym typeface="Arial" charset="0"/>
              </a:rPr>
              <a:pPr eaLnBrk="0" hangingPunct="0">
                <a:buSzPct val="100000"/>
                <a:defRPr/>
              </a:pPr>
              <a:t>15</a:t>
            </a:fld>
            <a:endParaRPr lang="en-US" sz="1200">
              <a:solidFill>
                <a:srgbClr val="000000"/>
              </a:solidFill>
              <a:sym typeface="Arial" charset="0"/>
            </a:endParaRPr>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solidFill>
                <a:srgbClr val="000000"/>
              </a:solidFill>
              <a:latin typeface="Arial" charset="0"/>
              <a:sym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gray">
          <a:xfrm>
            <a:off x="0" y="6562725"/>
            <a:ext cx="9144000" cy="304800"/>
          </a:xfrm>
          <a:prstGeom prst="rect">
            <a:avLst/>
          </a:prstGeom>
          <a:gradFill rotWithShape="1">
            <a:gsLst>
              <a:gs pos="0">
                <a:schemeClr val="tx2"/>
              </a:gs>
              <a:gs pos="100000">
                <a:schemeClr val="tx2">
                  <a:gamma/>
                  <a:shade val="38039"/>
                  <a:invGamma/>
                </a:schemeClr>
              </a:gs>
            </a:gsLst>
            <a:lin ang="0" scaled="1"/>
          </a:gradFill>
          <a:ln w="9525">
            <a:noFill/>
            <a:miter lim="800000"/>
            <a:headEnd/>
            <a:tailEnd/>
          </a:ln>
          <a:effectLst/>
        </p:spPr>
        <p:txBody>
          <a:bodyPr wrap="none" anchor="ctr"/>
          <a:lstStyle/>
          <a:p>
            <a:endParaRPr lang="ru-RU"/>
          </a:p>
        </p:txBody>
      </p:sp>
      <p:sp>
        <p:nvSpPr>
          <p:cNvPr id="3093" name="Line 21"/>
          <p:cNvSpPr>
            <a:spLocks noChangeShapeType="1"/>
          </p:cNvSpPr>
          <p:nvPr/>
        </p:nvSpPr>
        <p:spPr bwMode="auto">
          <a:xfrm>
            <a:off x="0" y="6553200"/>
            <a:ext cx="9144000" cy="0"/>
          </a:xfrm>
          <a:prstGeom prst="line">
            <a:avLst/>
          </a:prstGeom>
          <a:noFill/>
          <a:ln w="19050">
            <a:solidFill>
              <a:schemeClr val="bg1"/>
            </a:solidFill>
            <a:round/>
            <a:headEnd/>
            <a:tailEnd/>
          </a:ln>
          <a:effectLst/>
        </p:spPr>
        <p:txBody>
          <a:bodyPr/>
          <a:lstStyle/>
          <a:p>
            <a:endParaRPr lang="ru-RU"/>
          </a:p>
        </p:txBody>
      </p:sp>
      <p:sp>
        <p:nvSpPr>
          <p:cNvPr id="3076" name="Rectangle 4"/>
          <p:cNvSpPr>
            <a:spLocks noGrp="1" noChangeArrowheads="1"/>
          </p:cNvSpPr>
          <p:nvPr>
            <p:ph type="dt" sz="half" idx="2"/>
          </p:nvPr>
        </p:nvSpPr>
        <p:spPr>
          <a:xfrm>
            <a:off x="457200" y="6534150"/>
            <a:ext cx="2133600" cy="244475"/>
          </a:xfrm>
        </p:spPr>
        <p:txBody>
          <a:bodyPr/>
          <a:lstStyle>
            <a:lvl1pPr>
              <a:defRPr sz="1200">
                <a:solidFill>
                  <a:schemeClr val="bg1"/>
                </a:solidFill>
              </a:defRPr>
            </a:lvl1pPr>
          </a:lstStyle>
          <a:p>
            <a:endParaRPr lang="en-US"/>
          </a:p>
        </p:txBody>
      </p:sp>
      <p:sp>
        <p:nvSpPr>
          <p:cNvPr id="3077" name="Rectangle 5"/>
          <p:cNvSpPr>
            <a:spLocks noGrp="1" noChangeArrowheads="1"/>
          </p:cNvSpPr>
          <p:nvPr>
            <p:ph type="ftr" sz="quarter" idx="3"/>
          </p:nvPr>
        </p:nvSpPr>
        <p:spPr>
          <a:xfrm>
            <a:off x="3124200" y="6534150"/>
            <a:ext cx="2895600" cy="244475"/>
          </a:xfrm>
        </p:spPr>
        <p:txBody>
          <a:bodyPr/>
          <a:lstStyle>
            <a:lvl1pPr>
              <a:defRPr sz="1200">
                <a:solidFill>
                  <a:schemeClr val="bg1"/>
                </a:solidFill>
              </a:defRPr>
            </a:lvl1pPr>
          </a:lstStyle>
          <a:p>
            <a:endParaRPr lang="en-US"/>
          </a:p>
        </p:txBody>
      </p:sp>
      <p:sp>
        <p:nvSpPr>
          <p:cNvPr id="3078" name="Rectangle 6"/>
          <p:cNvSpPr>
            <a:spLocks noGrp="1" noChangeArrowheads="1"/>
          </p:cNvSpPr>
          <p:nvPr>
            <p:ph type="sldNum" sz="quarter" idx="4"/>
          </p:nvPr>
        </p:nvSpPr>
        <p:spPr>
          <a:xfrm>
            <a:off x="6553200" y="6534150"/>
            <a:ext cx="2133600" cy="244475"/>
          </a:xfrm>
        </p:spPr>
        <p:txBody>
          <a:bodyPr/>
          <a:lstStyle>
            <a:lvl1pPr>
              <a:defRPr sz="1200">
                <a:solidFill>
                  <a:schemeClr val="bg1"/>
                </a:solidFill>
              </a:defRPr>
            </a:lvl1pPr>
          </a:lstStyle>
          <a:p>
            <a:fld id="{12C79C75-3189-4E5F-9DE6-E445FB3A9892}" type="slidenum">
              <a:rPr lang="en-US"/>
              <a:pPr/>
              <a:t>‹#›</a:t>
            </a:fld>
            <a:endParaRPr lang="en-US"/>
          </a:p>
        </p:txBody>
      </p:sp>
      <p:sp>
        <p:nvSpPr>
          <p:cNvPr id="3075" name="Rectangle 3"/>
          <p:cNvSpPr>
            <a:spLocks noGrp="1" noChangeArrowheads="1"/>
          </p:cNvSpPr>
          <p:nvPr>
            <p:ph type="subTitle" idx="1"/>
          </p:nvPr>
        </p:nvSpPr>
        <p:spPr bwMode="gray">
          <a:xfrm>
            <a:off x="914400" y="2286000"/>
            <a:ext cx="7304088" cy="381000"/>
          </a:xfrm>
        </p:spPr>
        <p:txBody>
          <a:bodyPr/>
          <a:lstStyle>
            <a:lvl1pPr marL="0" indent="0" algn="ctr">
              <a:buFont typeface="Wingdings" pitchFamily="2" charset="2"/>
              <a:buNone/>
              <a:defRPr sz="2400">
                <a:solidFill>
                  <a:schemeClr val="tx2"/>
                </a:solidFill>
              </a:defRPr>
            </a:lvl1pPr>
          </a:lstStyle>
          <a:p>
            <a:r>
              <a:rPr lang="ru-RU" smtClean="0"/>
              <a:t>Образец подзаголовка</a:t>
            </a:r>
            <a:endParaRPr lang="en-US"/>
          </a:p>
        </p:txBody>
      </p:sp>
      <p:sp>
        <p:nvSpPr>
          <p:cNvPr id="3074" name="Rectangle 2"/>
          <p:cNvSpPr>
            <a:spLocks noGrp="1" noChangeArrowheads="1"/>
          </p:cNvSpPr>
          <p:nvPr>
            <p:ph type="ctrTitle"/>
          </p:nvPr>
        </p:nvSpPr>
        <p:spPr bwMode="gray">
          <a:xfrm>
            <a:off x="762000" y="1600200"/>
            <a:ext cx="7620000" cy="682625"/>
          </a:xfrm>
        </p:spPr>
        <p:txBody>
          <a:bodyPr/>
          <a:lstStyle>
            <a:lvl1pPr>
              <a:defRPr sz="4400" b="1">
                <a:solidFill>
                  <a:schemeClr val="tx1"/>
                </a:solidFill>
              </a:defRPr>
            </a:lvl1pPr>
          </a:lstStyle>
          <a:p>
            <a:r>
              <a:rPr lang="ru-RU" smtClean="0"/>
              <a:t>Образец заголовка</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06E47C0B-E04A-4EFF-80C6-6DDFCA0802F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6096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6096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0E05A469-99C9-4BBB-9ED0-EA4BA208888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0" y="609600"/>
            <a:ext cx="6248400" cy="4873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19200"/>
            <a:ext cx="8229600" cy="5105400"/>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400800"/>
            <a:ext cx="2133600" cy="320675"/>
          </a:xfrm>
        </p:spPr>
        <p:txBody>
          <a:bodyPr/>
          <a:lstStyle>
            <a:lvl1pPr>
              <a:defRPr/>
            </a:lvl1pPr>
          </a:lstStyle>
          <a:p>
            <a:endParaRPr lang="en-US"/>
          </a:p>
        </p:txBody>
      </p:sp>
      <p:sp>
        <p:nvSpPr>
          <p:cNvPr id="5" name="Нижний колонтитул 4"/>
          <p:cNvSpPr>
            <a:spLocks noGrp="1"/>
          </p:cNvSpPr>
          <p:nvPr>
            <p:ph type="ftr" sz="quarter" idx="11"/>
          </p:nvPr>
        </p:nvSpPr>
        <p:spPr>
          <a:xfrm>
            <a:off x="3124200" y="6400800"/>
            <a:ext cx="2895600" cy="320675"/>
          </a:xfrm>
        </p:spPr>
        <p:txBody>
          <a:bodyPr/>
          <a:lstStyle>
            <a:lvl1pPr>
              <a:defRPr/>
            </a:lvl1pPr>
          </a:lstStyle>
          <a:p>
            <a:endParaRPr lang="en-US"/>
          </a:p>
        </p:txBody>
      </p:sp>
      <p:sp>
        <p:nvSpPr>
          <p:cNvPr id="6" name="Номер слайда 5"/>
          <p:cNvSpPr>
            <a:spLocks noGrp="1"/>
          </p:cNvSpPr>
          <p:nvPr>
            <p:ph type="sldNum" sz="quarter" idx="12"/>
          </p:nvPr>
        </p:nvSpPr>
        <p:spPr>
          <a:xfrm>
            <a:off x="6553200" y="6400800"/>
            <a:ext cx="2133600" cy="320675"/>
          </a:xfrm>
        </p:spPr>
        <p:txBody>
          <a:bodyPr/>
          <a:lstStyle>
            <a:lvl1pPr>
              <a:defRPr/>
            </a:lvl1pPr>
          </a:lstStyle>
          <a:p>
            <a:fld id="{1679359D-155E-4F20-8A6B-61FFA4FA5F4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E2255AAD-DAD8-46A2-A71D-9C528D90A4A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812447FD-C5E9-48BA-8E26-71CFC6BB511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65CDE931-E41C-4C1A-B80A-44473AFE81C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6039705D-2EB4-4B2F-981A-CA9259CAC99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B8172C18-3DC1-4CCD-829B-5CEA8E6D01C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CC047199-80E5-4389-A433-0B681CBC977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30FB99AC-F454-4474-80CB-83A0A0544AE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06FE350F-4F30-41D5-8B55-3A515B1FA79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41" name="Object 17"/>
          <p:cNvGraphicFramePr>
            <a:graphicFrameLocks noChangeAspect="1"/>
          </p:cNvGraphicFramePr>
          <p:nvPr/>
        </p:nvGraphicFramePr>
        <p:xfrm>
          <a:off x="0" y="0"/>
          <a:ext cx="9144000" cy="1123950"/>
        </p:xfrm>
        <a:graphic>
          <a:graphicData uri="http://schemas.openxmlformats.org/presentationml/2006/ole">
            <p:oleObj spid="_x0000_s1041" name="Image" r:id="rId15" imgW="10793651" imgH="1498413" progId="">
              <p:embed/>
            </p:oleObj>
          </a:graphicData>
        </a:graphic>
      </p:graphicFrame>
      <p:sp>
        <p:nvSpPr>
          <p:cNvPr id="1042" name="Rectangle 18"/>
          <p:cNvSpPr>
            <a:spLocks noChangeArrowheads="1"/>
          </p:cNvSpPr>
          <p:nvPr/>
        </p:nvSpPr>
        <p:spPr bwMode="gray">
          <a:xfrm>
            <a:off x="304800" y="609600"/>
            <a:ext cx="8839200" cy="533400"/>
          </a:xfrm>
          <a:prstGeom prst="rect">
            <a:avLst/>
          </a:prstGeom>
          <a:gradFill rotWithShape="1">
            <a:gsLst>
              <a:gs pos="0">
                <a:srgbClr val="FFFFFF">
                  <a:alpha val="0"/>
                </a:srgbClr>
              </a:gs>
              <a:gs pos="100000">
                <a:schemeClr val="accent1"/>
              </a:gs>
            </a:gsLst>
            <a:lin ang="0" scaled="1"/>
          </a:gradFill>
          <a:ln w="9525">
            <a:noFill/>
            <a:miter lim="800000"/>
            <a:headEnd/>
            <a:tailEnd/>
          </a:ln>
          <a:effectLst/>
        </p:spPr>
        <p:txBody>
          <a:bodyPr wrap="none" anchor="ctr"/>
          <a:lstStyle/>
          <a:p>
            <a:endParaRPr lang="ru-RU"/>
          </a:p>
        </p:txBody>
      </p:sp>
      <p:sp>
        <p:nvSpPr>
          <p:cNvPr id="1043" name="Rectangle 19"/>
          <p:cNvSpPr>
            <a:spLocks noChangeArrowheads="1"/>
          </p:cNvSpPr>
          <p:nvPr/>
        </p:nvSpPr>
        <p:spPr bwMode="gray">
          <a:xfrm>
            <a:off x="9525" y="1114425"/>
            <a:ext cx="9144000" cy="76200"/>
          </a:xfrm>
          <a:prstGeom prst="rect">
            <a:avLst/>
          </a:prstGeom>
          <a:gradFill rotWithShape="1">
            <a:gsLst>
              <a:gs pos="0">
                <a:schemeClr val="tx2"/>
              </a:gs>
              <a:gs pos="100000">
                <a:schemeClr val="tx2">
                  <a:gamma/>
                  <a:shade val="38039"/>
                  <a:invGamma/>
                </a:schemeClr>
              </a:gs>
            </a:gsLst>
            <a:lin ang="0" scaled="1"/>
          </a:gradFill>
          <a:ln w="9525">
            <a:noFill/>
            <a:miter lim="800000"/>
            <a:headEnd/>
            <a:tailEnd/>
          </a:ln>
          <a:effectLst/>
        </p:spPr>
        <p:txBody>
          <a:bodyPr wrap="none" anchor="ctr"/>
          <a:lstStyle/>
          <a:p>
            <a:endParaRPr lang="ru-RU"/>
          </a:p>
        </p:txBody>
      </p:sp>
      <p:sp>
        <p:nvSpPr>
          <p:cNvPr id="1027" name="Rectangle 3"/>
          <p:cNvSpPr>
            <a:spLocks noGrp="1" noChangeArrowheads="1"/>
          </p:cNvSpPr>
          <p:nvPr>
            <p:ph type="body" idx="1"/>
          </p:nvPr>
        </p:nvSpPr>
        <p:spPr bwMode="auto">
          <a:xfrm>
            <a:off x="457200" y="1219200"/>
            <a:ext cx="82296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71BE7EF-800A-4379-BC9B-C4B3835296CD}" type="slidenum">
              <a:rPr lang="en-US"/>
              <a:pPr/>
              <a:t>‹#›</a:t>
            </a:fld>
            <a:endParaRPr lang="en-US"/>
          </a:p>
        </p:txBody>
      </p:sp>
      <p:sp>
        <p:nvSpPr>
          <p:cNvPr id="1026" name="Rectangle 2"/>
          <p:cNvSpPr>
            <a:spLocks noGrp="1" noChangeArrowheads="1"/>
          </p:cNvSpPr>
          <p:nvPr>
            <p:ph type="title"/>
          </p:nvPr>
        </p:nvSpPr>
        <p:spPr bwMode="white">
          <a:xfrm>
            <a:off x="2438400" y="609600"/>
            <a:ext cx="6248400" cy="487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3200">
          <a:solidFill>
            <a:schemeClr val="bg1"/>
          </a:solidFill>
          <a:latin typeface="+mj-lt"/>
          <a:ea typeface="+mj-ea"/>
          <a:cs typeface="+mj-cs"/>
        </a:defRPr>
      </a:lvl1pPr>
      <a:lvl2pPr algn="ctr" rtl="0" eaLnBrk="1" fontAlgn="base" hangingPunct="1">
        <a:spcBef>
          <a:spcPct val="0"/>
        </a:spcBef>
        <a:spcAft>
          <a:spcPct val="0"/>
        </a:spcAft>
        <a:defRPr sz="3200">
          <a:solidFill>
            <a:schemeClr val="bg1"/>
          </a:solidFill>
          <a:latin typeface="Arial" charset="0"/>
        </a:defRPr>
      </a:lvl2pPr>
      <a:lvl3pPr algn="ctr" rtl="0" eaLnBrk="1" fontAlgn="base" hangingPunct="1">
        <a:spcBef>
          <a:spcPct val="0"/>
        </a:spcBef>
        <a:spcAft>
          <a:spcPct val="0"/>
        </a:spcAft>
        <a:defRPr sz="3200">
          <a:solidFill>
            <a:schemeClr val="bg1"/>
          </a:solidFill>
          <a:latin typeface="Arial" charset="0"/>
        </a:defRPr>
      </a:lvl3pPr>
      <a:lvl4pPr algn="ctr" rtl="0" eaLnBrk="1" fontAlgn="base" hangingPunct="1">
        <a:spcBef>
          <a:spcPct val="0"/>
        </a:spcBef>
        <a:spcAft>
          <a:spcPct val="0"/>
        </a:spcAft>
        <a:defRPr sz="3200">
          <a:solidFill>
            <a:schemeClr val="bg1"/>
          </a:solidFill>
          <a:latin typeface="Arial" charset="0"/>
        </a:defRPr>
      </a:lvl4pPr>
      <a:lvl5pPr algn="ctr" rtl="0" eaLnBrk="1" fontAlgn="base" hangingPunct="1">
        <a:spcBef>
          <a:spcPct val="0"/>
        </a:spcBef>
        <a:spcAft>
          <a:spcPct val="0"/>
        </a:spcAft>
        <a:defRPr sz="3200">
          <a:solidFill>
            <a:schemeClr val="bg1"/>
          </a:solidFill>
          <a:latin typeface="Arial" charset="0"/>
        </a:defRPr>
      </a:lvl5pPr>
      <a:lvl6pPr marL="457200" algn="ctr" rtl="0" eaLnBrk="1" fontAlgn="base" hangingPunct="1">
        <a:spcBef>
          <a:spcPct val="0"/>
        </a:spcBef>
        <a:spcAft>
          <a:spcPct val="0"/>
        </a:spcAft>
        <a:defRPr sz="3200">
          <a:solidFill>
            <a:schemeClr val="bg1"/>
          </a:solidFill>
          <a:latin typeface="Arial" charset="0"/>
        </a:defRPr>
      </a:lvl6pPr>
      <a:lvl7pPr marL="914400" algn="ctr" rtl="0" eaLnBrk="1" fontAlgn="base" hangingPunct="1">
        <a:spcBef>
          <a:spcPct val="0"/>
        </a:spcBef>
        <a:spcAft>
          <a:spcPct val="0"/>
        </a:spcAft>
        <a:defRPr sz="3200">
          <a:solidFill>
            <a:schemeClr val="bg1"/>
          </a:solidFill>
          <a:latin typeface="Arial" charset="0"/>
        </a:defRPr>
      </a:lvl7pPr>
      <a:lvl8pPr marL="1371600" algn="ctr" rtl="0" eaLnBrk="1" fontAlgn="base" hangingPunct="1">
        <a:spcBef>
          <a:spcPct val="0"/>
        </a:spcBef>
        <a:spcAft>
          <a:spcPct val="0"/>
        </a:spcAft>
        <a:defRPr sz="3200">
          <a:solidFill>
            <a:schemeClr val="bg1"/>
          </a:solidFill>
          <a:latin typeface="Arial" charset="0"/>
        </a:defRPr>
      </a:lvl8pPr>
      <a:lvl9pPr marL="1828800" algn="ctr"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psyhelp.ru/texts/iad_test.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securitylab.ru/software/301944.php"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oft.mail.ru/program_page.php?grp=4796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securitylab.ru/software/273998.ph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a:xfrm>
            <a:off x="3995936" y="3356992"/>
            <a:ext cx="5148064" cy="3168352"/>
          </a:xfrm>
        </p:spPr>
        <p:txBody>
          <a:bodyPr/>
          <a:lstStyle/>
          <a:p>
            <a:r>
              <a:rPr lang="ru-RU" dirty="0" smtClean="0"/>
              <a:t> </a:t>
            </a:r>
            <a:r>
              <a:rPr lang="ru-RU" dirty="0" smtClean="0">
                <a:solidFill>
                  <a:schemeClr val="tx1">
                    <a:lumMod val="50000"/>
                  </a:schemeClr>
                </a:solidFill>
              </a:rPr>
              <a:t>Выполнил: учитель географии </a:t>
            </a:r>
            <a:r>
              <a:rPr lang="ru-RU" dirty="0" err="1" smtClean="0">
                <a:solidFill>
                  <a:schemeClr val="tx1">
                    <a:lumMod val="50000"/>
                  </a:schemeClr>
                </a:solidFill>
              </a:rPr>
              <a:t>Старохмелевского</a:t>
            </a:r>
            <a:r>
              <a:rPr lang="ru-RU" dirty="0" smtClean="0">
                <a:solidFill>
                  <a:schemeClr val="tx1">
                    <a:lumMod val="50000"/>
                  </a:schemeClr>
                </a:solidFill>
              </a:rPr>
              <a:t> филиала МБОУ </a:t>
            </a:r>
            <a:r>
              <a:rPr lang="ru-RU" dirty="0" err="1" smtClean="0">
                <a:solidFill>
                  <a:schemeClr val="tx1">
                    <a:lumMod val="50000"/>
                  </a:schemeClr>
                </a:solidFill>
              </a:rPr>
              <a:t>Новоникольской</a:t>
            </a:r>
            <a:r>
              <a:rPr lang="ru-RU" dirty="0" smtClean="0">
                <a:solidFill>
                  <a:schemeClr val="tx1">
                    <a:lumMod val="50000"/>
                  </a:schemeClr>
                </a:solidFill>
              </a:rPr>
              <a:t> СОШ Чибисов А.А.   </a:t>
            </a:r>
          </a:p>
          <a:p>
            <a:r>
              <a:rPr lang="ru-RU" dirty="0" smtClean="0">
                <a:solidFill>
                  <a:schemeClr val="tx1">
                    <a:lumMod val="50000"/>
                  </a:schemeClr>
                </a:solidFill>
              </a:rPr>
              <a:t> </a:t>
            </a:r>
            <a:endParaRPr lang="ru-RU" dirty="0">
              <a:solidFill>
                <a:schemeClr val="tx1">
                  <a:lumMod val="50000"/>
                </a:schemeClr>
              </a:solidFill>
            </a:endParaRPr>
          </a:p>
        </p:txBody>
      </p:sp>
      <p:sp>
        <p:nvSpPr>
          <p:cNvPr id="2050" name="Rectangle 2"/>
          <p:cNvSpPr>
            <a:spLocks noGrp="1" noChangeArrowheads="1"/>
          </p:cNvSpPr>
          <p:nvPr>
            <p:ph type="ctrTitle"/>
          </p:nvPr>
        </p:nvSpPr>
        <p:spPr/>
        <p:txBody>
          <a:bodyPr/>
          <a:lstStyle/>
          <a:p>
            <a:r>
              <a:rPr lang="ru-RU" dirty="0"/>
              <a:t>БЕЗОПАСНОСТЬ ДЕТЕЙ  В ИНТЕРНЕТЕ </a:t>
            </a:r>
            <a:endParaRPr lang="en-US"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357166"/>
            <a:ext cx="6248400" cy="487363"/>
          </a:xfrm>
        </p:spPr>
        <p:txBody>
          <a:bodyPr/>
          <a:lstStyle/>
          <a:p>
            <a:r>
              <a:rPr lang="ru-RU" b="1" dirty="0">
                <a:solidFill>
                  <a:schemeClr val="bg1"/>
                </a:solidFill>
                <a:latin typeface="+mj-lt"/>
                <a:ea typeface="+mj-ea"/>
                <a:cs typeface="+mj-cs"/>
              </a:rPr>
              <a:t>Тест на интернет-зависимость </a:t>
            </a:r>
            <a:endParaRPr lang="ru-RU" dirty="0"/>
          </a:p>
        </p:txBody>
      </p:sp>
      <p:sp>
        <p:nvSpPr>
          <p:cNvPr id="3" name="Содержимое 2"/>
          <p:cNvSpPr>
            <a:spLocks noGrp="1"/>
          </p:cNvSpPr>
          <p:nvPr>
            <p:ph idx="1"/>
          </p:nvPr>
        </p:nvSpPr>
        <p:spPr>
          <a:xfrm>
            <a:off x="285720" y="1219200"/>
            <a:ext cx="8401080" cy="5105400"/>
          </a:xfrm>
        </p:spPr>
        <p:txBody>
          <a:bodyPr/>
          <a:lstStyle/>
          <a:p>
            <a:endParaRPr lang="ru-RU" b="1" dirty="0" smtClean="0">
              <a:solidFill>
                <a:schemeClr val="tx1"/>
              </a:solidFill>
              <a:latin typeface="+mn-lt"/>
              <a:ea typeface="+mn-ea"/>
              <a:cs typeface="+mn-cs"/>
              <a:hlinkClick r:id="rId2"/>
            </a:endParaRPr>
          </a:p>
          <a:p>
            <a:endParaRPr lang="ru-RU" b="1" dirty="0">
              <a:hlinkClick r:id="rId2"/>
            </a:endParaRPr>
          </a:p>
          <a:p>
            <a:r>
              <a:rPr lang="ru-RU" b="1" dirty="0" smtClean="0">
                <a:solidFill>
                  <a:schemeClr val="tx1"/>
                </a:solidFill>
                <a:latin typeface="+mn-lt"/>
                <a:ea typeface="+mn-ea"/>
                <a:cs typeface="+mn-cs"/>
                <a:hlinkClick r:id="rId2"/>
              </a:rPr>
              <a:t>http</a:t>
            </a:r>
            <a:r>
              <a:rPr lang="ru-RU" b="1" dirty="0">
                <a:solidFill>
                  <a:schemeClr val="tx1"/>
                </a:solidFill>
                <a:latin typeface="+mn-lt"/>
                <a:ea typeface="+mn-ea"/>
                <a:cs typeface="+mn-cs"/>
                <a:hlinkClick r:id="rId2"/>
              </a:rPr>
              <a:t>://www.psyhelp.ru/texts/iad_test.htm</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bwMode="auto">
          <a:xfrm>
            <a:off x="2555776" y="0"/>
            <a:ext cx="5040412" cy="980728"/>
          </a:xfrm>
          <a:noFill/>
          <a:ln>
            <a:miter lim="800000"/>
            <a:headEnd/>
            <a:tailEnd/>
          </a:ln>
        </p:spPr>
        <p:txBody>
          <a:bodyPr vert="horz" wrap="square" lIns="91440" tIns="45720" rIns="91440" bIns="45720" numCol="1" anchor="t" anchorCtr="0" compatLnSpc="1">
            <a:prstTxWarp prst="textNoShape">
              <a:avLst/>
            </a:prstTxWarp>
          </a:bodyPr>
          <a:lstStyle/>
          <a:p>
            <a:r>
              <a:rPr lang="ru-RU" sz="2400" b="1" dirty="0">
                <a:solidFill>
                  <a:schemeClr val="tx1">
                    <a:lumMod val="50000"/>
                  </a:schemeClr>
                </a:solidFill>
              </a:rPr>
              <a:t>Пять правил при работе</a:t>
            </a:r>
            <a:br>
              <a:rPr lang="ru-RU" sz="2400" b="1" dirty="0">
                <a:solidFill>
                  <a:schemeClr val="tx1">
                    <a:lumMod val="50000"/>
                  </a:schemeClr>
                </a:solidFill>
              </a:rPr>
            </a:br>
            <a:r>
              <a:rPr lang="ru-RU" sz="2400" b="1" dirty="0">
                <a:solidFill>
                  <a:schemeClr val="tx1">
                    <a:lumMod val="50000"/>
                  </a:schemeClr>
                </a:solidFill>
              </a:rPr>
              <a:t>с электронной почтой:</a:t>
            </a:r>
            <a:endParaRPr lang="ru-RU" sz="2400" dirty="0">
              <a:solidFill>
                <a:schemeClr val="tx1">
                  <a:lumMod val="50000"/>
                </a:schemeClr>
              </a:solidFill>
            </a:endParaRPr>
          </a:p>
        </p:txBody>
      </p:sp>
      <p:sp>
        <p:nvSpPr>
          <p:cNvPr id="122883" name="Rectangle 3"/>
          <p:cNvSpPr>
            <a:spLocks noChangeArrowheads="1"/>
          </p:cNvSpPr>
          <p:nvPr/>
        </p:nvSpPr>
        <p:spPr bwMode="auto">
          <a:xfrm>
            <a:off x="611188" y="1557338"/>
            <a:ext cx="8208962" cy="51117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marL="434975" indent="-342900">
              <a:tabLst>
                <a:tab pos="274638" algn="l"/>
              </a:tabLst>
            </a:pPr>
            <a:r>
              <a:rPr lang="ru-RU" b="1" dirty="0"/>
              <a:t>1. Никогда не открывайте подозрительные сообщения </a:t>
            </a:r>
          </a:p>
          <a:p>
            <a:pPr marL="434975" indent="-342900">
              <a:tabLst>
                <a:tab pos="274638" algn="l"/>
              </a:tabLst>
            </a:pPr>
            <a:r>
              <a:rPr lang="ru-RU" b="1" dirty="0"/>
              <a:t>или вложения электронной почты, </a:t>
            </a:r>
          </a:p>
          <a:p>
            <a:pPr marL="434975" indent="-342900">
              <a:tabLst>
                <a:tab pos="274638" algn="l"/>
              </a:tabLst>
            </a:pPr>
            <a:r>
              <a:rPr lang="ru-RU" b="1" dirty="0"/>
              <a:t>полученные от незнакомых людей. </a:t>
            </a:r>
          </a:p>
          <a:p>
            <a:pPr marL="434975" indent="-342900">
              <a:tabLst>
                <a:tab pos="274638" algn="l"/>
              </a:tabLst>
            </a:pPr>
            <a:r>
              <a:rPr lang="ru-RU" b="1" dirty="0"/>
              <a:t>(Вместо этого сразу удалите их)</a:t>
            </a:r>
            <a:endParaRPr lang="en-US" b="1" dirty="0"/>
          </a:p>
          <a:p>
            <a:pPr marL="434975" indent="-342900">
              <a:tabLst>
                <a:tab pos="274638" algn="l"/>
              </a:tabLst>
            </a:pPr>
            <a:endParaRPr lang="ru-RU" b="1" dirty="0"/>
          </a:p>
          <a:p>
            <a:pPr marL="434975" indent="-342900">
              <a:tabLst>
                <a:tab pos="274638" algn="l"/>
              </a:tabLst>
            </a:pPr>
            <a:r>
              <a:rPr lang="ru-RU" b="1" dirty="0"/>
              <a:t>2. Никогда не отвечайте на спам.</a:t>
            </a:r>
            <a:endParaRPr lang="en-US" b="1" dirty="0"/>
          </a:p>
          <a:p>
            <a:pPr marL="434975" indent="-342900">
              <a:tabLst>
                <a:tab pos="274638" algn="l"/>
              </a:tabLst>
            </a:pPr>
            <a:endParaRPr lang="ru-RU" b="1" dirty="0"/>
          </a:p>
          <a:p>
            <a:pPr marL="434975" indent="-342900">
              <a:tabLst>
                <a:tab pos="274638" algn="l"/>
              </a:tabLst>
            </a:pPr>
            <a:r>
              <a:rPr lang="ru-RU" b="1" dirty="0"/>
              <a:t>3. Применяйте фильтр спама поставщика услуг Интернета </a:t>
            </a:r>
          </a:p>
          <a:p>
            <a:pPr marL="434975" indent="-342900">
              <a:tabLst>
                <a:tab pos="274638" algn="l"/>
              </a:tabLst>
            </a:pPr>
            <a:r>
              <a:rPr lang="ru-RU" b="1" dirty="0"/>
              <a:t>или программы работы с электронной почтой </a:t>
            </a:r>
          </a:p>
          <a:p>
            <a:pPr marL="434975" indent="-342900">
              <a:tabLst>
                <a:tab pos="274638" algn="l"/>
              </a:tabLst>
            </a:pPr>
            <a:r>
              <a:rPr lang="ru-RU" b="1" dirty="0"/>
              <a:t>(при наличии подключения к Интернету).</a:t>
            </a:r>
            <a:endParaRPr lang="en-US" b="1" dirty="0"/>
          </a:p>
          <a:p>
            <a:pPr marL="434975" indent="-342900">
              <a:tabLst>
                <a:tab pos="274638" algn="l"/>
              </a:tabLst>
            </a:pPr>
            <a:endParaRPr lang="ru-RU" b="1" dirty="0"/>
          </a:p>
          <a:p>
            <a:pPr marL="434975" indent="-342900">
              <a:tabLst>
                <a:tab pos="274638" algn="l"/>
              </a:tabLst>
            </a:pPr>
            <a:r>
              <a:rPr lang="ru-RU" b="1" dirty="0"/>
              <a:t>4. Создайте новый или используйте семейный адрес </a:t>
            </a:r>
          </a:p>
          <a:p>
            <a:pPr marL="434975" indent="-342900">
              <a:tabLst>
                <a:tab pos="274638" algn="l"/>
              </a:tabLst>
            </a:pPr>
            <a:r>
              <a:rPr lang="ru-RU" b="1" dirty="0"/>
              <a:t>электронной почты для </a:t>
            </a:r>
            <a:r>
              <a:rPr lang="ru-RU" b="1" dirty="0" err="1"/>
              <a:t>Интернет-запросов</a:t>
            </a:r>
            <a:r>
              <a:rPr lang="ru-RU" b="1" dirty="0"/>
              <a:t>, </a:t>
            </a:r>
          </a:p>
          <a:p>
            <a:pPr marL="434975" indent="-342900">
              <a:tabLst>
                <a:tab pos="274638" algn="l"/>
              </a:tabLst>
            </a:pPr>
            <a:r>
              <a:rPr lang="ru-RU" b="1" dirty="0"/>
              <a:t>дискуссионных форумов и т.д.</a:t>
            </a:r>
            <a:endParaRPr lang="en-US" b="1" dirty="0"/>
          </a:p>
          <a:p>
            <a:pPr marL="434975" indent="-342900">
              <a:tabLst>
                <a:tab pos="274638" algn="l"/>
              </a:tabLst>
            </a:pPr>
            <a:endParaRPr lang="ru-RU" b="1" dirty="0"/>
          </a:p>
          <a:p>
            <a:pPr marL="434975" indent="-342900">
              <a:tabLst>
                <a:tab pos="274638" algn="l"/>
              </a:tabLst>
            </a:pPr>
            <a:r>
              <a:rPr lang="ru-RU" b="1" dirty="0"/>
              <a:t>5. Никогда не пересылайте «письма счастья». </a:t>
            </a:r>
          </a:p>
          <a:p>
            <a:pPr marL="434975" indent="-342900">
              <a:tabLst>
                <a:tab pos="274638" algn="l"/>
              </a:tabLst>
            </a:pPr>
            <a:r>
              <a:rPr lang="ru-RU" b="1" dirty="0"/>
              <a:t>Вместо этого сразу удаляйте их.</a:t>
            </a:r>
          </a:p>
        </p:txBody>
      </p:sp>
      <p:pic>
        <p:nvPicPr>
          <p:cNvPr id="122886" name="Picture 6" descr="i?id=98168925-00&amp;tov=4"/>
          <p:cNvPicPr>
            <a:picLocks noChangeAspect="1" noChangeArrowheads="1"/>
          </p:cNvPicPr>
          <p:nvPr/>
        </p:nvPicPr>
        <p:blipFill>
          <a:blip r:embed="rId3" cstate="print"/>
          <a:srcRect/>
          <a:stretch>
            <a:fillRect/>
          </a:stretch>
        </p:blipFill>
        <p:spPr bwMode="auto">
          <a:xfrm>
            <a:off x="7596336" y="1196752"/>
            <a:ext cx="1066800" cy="1009650"/>
          </a:xfrm>
          <a:prstGeom prst="rect">
            <a:avLst/>
          </a:prstGeom>
          <a:noFill/>
        </p:spPr>
      </p:pic>
      <p:pic>
        <p:nvPicPr>
          <p:cNvPr id="122887" name="Picture 7" descr="5"/>
          <p:cNvPicPr>
            <a:picLocks noChangeAspect="1" noChangeArrowheads="1"/>
          </p:cNvPicPr>
          <p:nvPr/>
        </p:nvPicPr>
        <p:blipFill>
          <a:blip r:embed="rId4" cstate="print"/>
          <a:srcRect/>
          <a:stretch>
            <a:fillRect/>
          </a:stretch>
        </p:blipFill>
        <p:spPr bwMode="auto">
          <a:xfrm>
            <a:off x="7092280" y="2348880"/>
            <a:ext cx="1225550" cy="1219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p:txBody>
          <a:bodyPr/>
          <a:lstStyle/>
          <a:p>
            <a:pPr>
              <a:buNone/>
            </a:pPr>
            <a:r>
              <a:rPr lang="en-US" b="1" dirty="0">
                <a:solidFill>
                  <a:schemeClr val="tx1"/>
                </a:solidFill>
                <a:latin typeface="+mn-lt"/>
                <a:ea typeface="+mn-ea"/>
                <a:cs typeface="+mn-cs"/>
              </a:rPr>
              <a:t>Power Spy 2008 </a:t>
            </a:r>
            <a:r>
              <a:rPr lang="ru-RU" b="1" dirty="0" smtClean="0">
                <a:solidFill>
                  <a:srgbClr val="00B0F0"/>
                </a:solidFill>
                <a:latin typeface="+mn-lt"/>
                <a:ea typeface="+mn-ea"/>
                <a:cs typeface="+mn-cs"/>
              </a:rPr>
              <a:t>  </a:t>
            </a:r>
            <a:r>
              <a:rPr lang="en-US" sz="2400" b="1" dirty="0" smtClean="0">
                <a:solidFill>
                  <a:srgbClr val="00B0F0"/>
                </a:solidFill>
                <a:latin typeface="+mn-lt"/>
                <a:ea typeface="+mn-ea"/>
                <a:cs typeface="+mn-cs"/>
                <a:hlinkClick r:id="rId2"/>
              </a:rPr>
              <a:t>http</a:t>
            </a:r>
            <a:r>
              <a:rPr lang="en-US" sz="2400" b="1" dirty="0">
                <a:solidFill>
                  <a:srgbClr val="00B0F0"/>
                </a:solidFill>
                <a:latin typeface="+mn-lt"/>
                <a:ea typeface="+mn-ea"/>
                <a:cs typeface="+mn-cs"/>
                <a:hlinkClick r:id="rId2"/>
              </a:rPr>
              <a:t>://</a:t>
            </a:r>
            <a:r>
              <a:rPr lang="en-US" sz="2400" b="1" dirty="0" smtClean="0">
                <a:solidFill>
                  <a:srgbClr val="00B0F0"/>
                </a:solidFill>
                <a:latin typeface="+mn-lt"/>
                <a:ea typeface="+mn-ea"/>
                <a:cs typeface="+mn-cs"/>
                <a:hlinkClick r:id="rId2"/>
              </a:rPr>
              <a:t>www.securitylab.ru/software/301944.php</a:t>
            </a:r>
            <a:r>
              <a:rPr lang="ru-RU" b="1" dirty="0" smtClean="0">
                <a:solidFill>
                  <a:srgbClr val="00B0F0"/>
                </a:solidFill>
                <a:latin typeface="+mn-lt"/>
                <a:ea typeface="+mn-ea"/>
                <a:cs typeface="+mn-cs"/>
              </a:rPr>
              <a:t> </a:t>
            </a:r>
            <a:endParaRPr lang="ru-RU" dirty="0">
              <a:solidFill>
                <a:srgbClr val="00B0F0"/>
              </a:solidFill>
              <a:latin typeface="+mn-lt"/>
              <a:ea typeface="+mn-ea"/>
              <a:cs typeface="+mn-cs"/>
            </a:endParaRPr>
          </a:p>
          <a:p>
            <a:endParaRPr lang="ru-RU" dirty="0"/>
          </a:p>
        </p:txBody>
      </p:sp>
      <p:pic>
        <p:nvPicPr>
          <p:cNvPr id="70658" name="Picture 2" descr="SNAG-0015"/>
          <p:cNvPicPr>
            <a:picLocks noChangeAspect="1" noChangeArrowheads="1"/>
          </p:cNvPicPr>
          <p:nvPr/>
        </p:nvPicPr>
        <p:blipFill>
          <a:blip r:embed="rId3" cstate="print"/>
          <a:srcRect/>
          <a:stretch>
            <a:fillRect/>
          </a:stretch>
        </p:blipFill>
        <p:spPr bwMode="auto">
          <a:xfrm>
            <a:off x="323528" y="2492896"/>
            <a:ext cx="4634209" cy="3769788"/>
          </a:xfrm>
          <a:prstGeom prst="rect">
            <a:avLst/>
          </a:prstGeom>
          <a:noFill/>
          <a:ln w="9525">
            <a:noFill/>
            <a:miter lim="800000"/>
            <a:headEnd/>
            <a:tailEnd/>
          </a:ln>
        </p:spPr>
      </p:pic>
      <p:sp>
        <p:nvSpPr>
          <p:cNvPr id="5" name="TextBox 4"/>
          <p:cNvSpPr txBox="1"/>
          <p:nvPr/>
        </p:nvSpPr>
        <p:spPr>
          <a:xfrm>
            <a:off x="5214942" y="2928934"/>
            <a:ext cx="3571900" cy="1477328"/>
          </a:xfrm>
          <a:prstGeom prst="rect">
            <a:avLst/>
          </a:prstGeom>
          <a:noFill/>
        </p:spPr>
        <p:txBody>
          <a:bodyPr wrap="square" rtlCol="0">
            <a:spAutoFit/>
          </a:bodyPr>
          <a:lstStyle/>
          <a:p>
            <a:r>
              <a:rPr lang="ru-RU" dirty="0"/>
              <a:t>Программу удобно использовать, чтобы узнать, чем заняты дети в отсутствие родителей.</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a:xfrm>
            <a:off x="714348" y="1214422"/>
            <a:ext cx="8229600" cy="5105400"/>
          </a:xfrm>
        </p:spPr>
        <p:txBody>
          <a:bodyPr/>
          <a:lstStyle/>
          <a:p>
            <a:pPr>
              <a:buNone/>
            </a:pPr>
            <a:r>
              <a:rPr lang="en-US" b="1" dirty="0" err="1">
                <a:solidFill>
                  <a:schemeClr val="tx1"/>
                </a:solidFill>
                <a:latin typeface="+mn-lt"/>
                <a:ea typeface="+mn-ea"/>
                <a:cs typeface="+mn-cs"/>
              </a:rPr>
              <a:t>KidsControl</a:t>
            </a:r>
            <a:r>
              <a:rPr lang="en-US" b="1" dirty="0">
                <a:solidFill>
                  <a:schemeClr val="tx1"/>
                </a:solidFill>
                <a:latin typeface="+mn-lt"/>
                <a:ea typeface="+mn-ea"/>
                <a:cs typeface="+mn-cs"/>
              </a:rPr>
              <a:t> </a:t>
            </a:r>
            <a:r>
              <a:rPr lang="ru-RU" b="1" dirty="0" smtClean="0">
                <a:solidFill>
                  <a:schemeClr val="tx1"/>
                </a:solidFill>
                <a:latin typeface="+mn-lt"/>
                <a:ea typeface="+mn-ea"/>
                <a:cs typeface="+mn-cs"/>
              </a:rPr>
              <a:t> </a:t>
            </a:r>
            <a:r>
              <a:rPr lang="en-US" sz="2400" b="1" dirty="0" smtClean="0">
                <a:solidFill>
                  <a:schemeClr val="tx1"/>
                </a:solidFill>
                <a:latin typeface="+mn-lt"/>
                <a:ea typeface="+mn-ea"/>
                <a:cs typeface="+mn-cs"/>
                <a:hlinkClick r:id="rId2"/>
              </a:rPr>
              <a:t>http</a:t>
            </a:r>
            <a:r>
              <a:rPr lang="en-US" sz="2400" b="1" dirty="0">
                <a:solidFill>
                  <a:schemeClr val="tx1"/>
                </a:solidFill>
                <a:latin typeface="+mn-lt"/>
                <a:ea typeface="+mn-ea"/>
                <a:cs typeface="+mn-cs"/>
                <a:hlinkClick r:id="rId2"/>
              </a:rPr>
              <a:t>://</a:t>
            </a:r>
            <a:r>
              <a:rPr lang="en-US" sz="2400" b="1" dirty="0" smtClean="0">
                <a:solidFill>
                  <a:schemeClr val="tx1"/>
                </a:solidFill>
                <a:latin typeface="+mn-lt"/>
                <a:ea typeface="+mn-ea"/>
                <a:cs typeface="+mn-cs"/>
                <a:hlinkClick r:id="rId2"/>
              </a:rPr>
              <a:t>soft.mail.ru/program_page.php?grp=47967</a:t>
            </a:r>
            <a:r>
              <a:rPr lang="ru-RU" sz="2400" b="1" dirty="0" smtClean="0">
                <a:solidFill>
                  <a:schemeClr val="tx1"/>
                </a:solidFill>
                <a:latin typeface="+mn-lt"/>
                <a:ea typeface="+mn-ea"/>
                <a:cs typeface="+mn-cs"/>
              </a:rPr>
              <a:t> </a:t>
            </a:r>
            <a:endParaRPr lang="ru-RU" sz="2400" dirty="0">
              <a:solidFill>
                <a:schemeClr val="tx1"/>
              </a:solidFill>
              <a:latin typeface="+mn-lt"/>
              <a:ea typeface="+mn-ea"/>
              <a:cs typeface="+mn-cs"/>
            </a:endParaRPr>
          </a:p>
          <a:p>
            <a:endParaRPr lang="ru-RU" dirty="0"/>
          </a:p>
        </p:txBody>
      </p:sp>
      <p:pic>
        <p:nvPicPr>
          <p:cNvPr id="95234" name="Picture 2" descr="SNAG-0014"/>
          <p:cNvPicPr>
            <a:picLocks noChangeAspect="1" noChangeArrowheads="1"/>
          </p:cNvPicPr>
          <p:nvPr/>
        </p:nvPicPr>
        <p:blipFill>
          <a:blip r:embed="rId3" cstate="print"/>
          <a:srcRect/>
          <a:stretch>
            <a:fillRect/>
          </a:stretch>
        </p:blipFill>
        <p:spPr bwMode="auto">
          <a:xfrm>
            <a:off x="285720" y="2348880"/>
            <a:ext cx="5200650" cy="3913805"/>
          </a:xfrm>
          <a:prstGeom prst="rect">
            <a:avLst/>
          </a:prstGeom>
          <a:noFill/>
          <a:ln w="9525">
            <a:noFill/>
            <a:miter lim="800000"/>
            <a:headEnd/>
            <a:tailEnd/>
          </a:ln>
        </p:spPr>
      </p:pic>
      <p:sp>
        <p:nvSpPr>
          <p:cNvPr id="7" name="TextBox 6"/>
          <p:cNvSpPr txBox="1"/>
          <p:nvPr/>
        </p:nvSpPr>
        <p:spPr>
          <a:xfrm>
            <a:off x="5786446" y="3143248"/>
            <a:ext cx="2786082" cy="1754326"/>
          </a:xfrm>
          <a:prstGeom prst="rect">
            <a:avLst/>
          </a:prstGeom>
          <a:noFill/>
        </p:spPr>
        <p:txBody>
          <a:bodyPr wrap="square" rtlCol="0">
            <a:spAutoFit/>
          </a:bodyPr>
          <a:lstStyle/>
          <a:p>
            <a:r>
              <a:rPr lang="ru-RU" dirty="0"/>
              <a:t>Предназначение </a:t>
            </a:r>
            <a:r>
              <a:rPr lang="ru-RU" dirty="0" err="1"/>
              <a:t>KidsControl</a:t>
            </a:r>
            <a:r>
              <a:rPr lang="ru-RU" dirty="0"/>
              <a:t> – контроль времени, которое ребенок проводит в интернете.</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a:xfrm>
            <a:off x="714348" y="1214422"/>
            <a:ext cx="8229600" cy="5105400"/>
          </a:xfrm>
        </p:spPr>
        <p:txBody>
          <a:bodyPr/>
          <a:lstStyle/>
          <a:p>
            <a:pPr>
              <a:buNone/>
            </a:pPr>
            <a:r>
              <a:rPr lang="ru-RU" b="1" dirty="0" err="1">
                <a:solidFill>
                  <a:schemeClr val="tx1"/>
                </a:solidFill>
                <a:latin typeface="+mn-lt"/>
                <a:ea typeface="+mn-ea"/>
                <a:cs typeface="+mn-cs"/>
              </a:rPr>
              <a:t>КиберМама</a:t>
            </a:r>
            <a:r>
              <a:rPr lang="ru-RU" b="1" dirty="0">
                <a:solidFill>
                  <a:schemeClr val="tx1"/>
                </a:solidFill>
                <a:latin typeface="+mn-lt"/>
                <a:ea typeface="+mn-ea"/>
                <a:cs typeface="+mn-cs"/>
              </a:rPr>
              <a:t> 1.0b</a:t>
            </a:r>
            <a:r>
              <a:rPr lang="ru-RU" dirty="0">
                <a:solidFill>
                  <a:schemeClr val="tx1"/>
                </a:solidFill>
                <a:latin typeface="+mn-lt"/>
                <a:ea typeface="+mn-ea"/>
                <a:cs typeface="+mn-cs"/>
              </a:rPr>
              <a:t> </a:t>
            </a:r>
            <a:r>
              <a:rPr lang="ru-RU" dirty="0" smtClean="0">
                <a:solidFill>
                  <a:schemeClr val="tx1"/>
                </a:solidFill>
                <a:latin typeface="+mn-lt"/>
                <a:ea typeface="+mn-ea"/>
                <a:cs typeface="+mn-cs"/>
              </a:rPr>
              <a:t> </a:t>
            </a:r>
            <a:r>
              <a:rPr lang="ru-RU" sz="2400" b="1" dirty="0" smtClean="0">
                <a:solidFill>
                  <a:schemeClr val="tx1"/>
                </a:solidFill>
                <a:latin typeface="+mn-lt"/>
                <a:ea typeface="+mn-ea"/>
                <a:cs typeface="+mn-cs"/>
                <a:hlinkClick r:id="rId2"/>
              </a:rPr>
              <a:t>http</a:t>
            </a:r>
            <a:r>
              <a:rPr lang="ru-RU" sz="2400" b="1" dirty="0">
                <a:solidFill>
                  <a:schemeClr val="tx1"/>
                </a:solidFill>
                <a:latin typeface="+mn-lt"/>
                <a:ea typeface="+mn-ea"/>
                <a:cs typeface="+mn-cs"/>
                <a:hlinkClick r:id="rId2"/>
              </a:rPr>
              <a:t>://</a:t>
            </a:r>
            <a:r>
              <a:rPr lang="ru-RU" sz="2400" b="1" dirty="0" smtClean="0">
                <a:solidFill>
                  <a:schemeClr val="tx1"/>
                </a:solidFill>
                <a:latin typeface="+mn-lt"/>
                <a:ea typeface="+mn-ea"/>
                <a:cs typeface="+mn-cs"/>
                <a:hlinkClick r:id="rId2"/>
              </a:rPr>
              <a:t>www.securitylab.ru/software/273998.php</a:t>
            </a:r>
            <a:r>
              <a:rPr lang="ru-RU" sz="2400" b="1" dirty="0" smtClean="0">
                <a:solidFill>
                  <a:schemeClr val="tx1"/>
                </a:solidFill>
                <a:latin typeface="+mn-lt"/>
                <a:ea typeface="+mn-ea"/>
                <a:cs typeface="+mn-cs"/>
              </a:rPr>
              <a:t> </a:t>
            </a:r>
            <a:endParaRPr lang="ru-RU" sz="2400" dirty="0">
              <a:solidFill>
                <a:schemeClr val="tx1"/>
              </a:solidFill>
              <a:latin typeface="+mn-lt"/>
              <a:ea typeface="+mn-ea"/>
              <a:cs typeface="+mn-cs"/>
            </a:endParaRPr>
          </a:p>
          <a:p>
            <a:pPr>
              <a:buNone/>
            </a:pPr>
            <a:r>
              <a:rPr lang="en-US" b="1" dirty="0">
                <a:solidFill>
                  <a:schemeClr val="tx1"/>
                </a:solidFill>
                <a:latin typeface="+mn-lt"/>
                <a:ea typeface="+mn-ea"/>
                <a:cs typeface="+mn-cs"/>
              </a:rPr>
              <a:t> </a:t>
            </a:r>
            <a:endParaRPr lang="ru-RU" dirty="0">
              <a:solidFill>
                <a:schemeClr val="tx1"/>
              </a:solidFill>
              <a:latin typeface="+mn-lt"/>
              <a:ea typeface="+mn-ea"/>
              <a:cs typeface="+mn-cs"/>
            </a:endParaRPr>
          </a:p>
          <a:p>
            <a:endParaRPr lang="ru-RU" dirty="0"/>
          </a:p>
        </p:txBody>
      </p:sp>
      <p:pic>
        <p:nvPicPr>
          <p:cNvPr id="97282" name="Picture 2" descr="SNAG-0013"/>
          <p:cNvPicPr>
            <a:picLocks noChangeAspect="1" noChangeArrowheads="1"/>
          </p:cNvPicPr>
          <p:nvPr/>
        </p:nvPicPr>
        <p:blipFill>
          <a:blip r:embed="rId3" cstate="print"/>
          <a:srcRect/>
          <a:stretch>
            <a:fillRect/>
          </a:stretch>
        </p:blipFill>
        <p:spPr bwMode="auto">
          <a:xfrm>
            <a:off x="214282" y="2348880"/>
            <a:ext cx="4769376" cy="3580450"/>
          </a:xfrm>
          <a:prstGeom prst="rect">
            <a:avLst/>
          </a:prstGeom>
          <a:noFill/>
          <a:ln w="9525">
            <a:noFill/>
            <a:miter lim="800000"/>
            <a:headEnd/>
            <a:tailEnd/>
          </a:ln>
        </p:spPr>
      </p:pic>
      <p:sp>
        <p:nvSpPr>
          <p:cNvPr id="7" name="TextBox 6"/>
          <p:cNvSpPr txBox="1"/>
          <p:nvPr/>
        </p:nvSpPr>
        <p:spPr>
          <a:xfrm>
            <a:off x="5214942" y="2357430"/>
            <a:ext cx="3429024" cy="2308324"/>
          </a:xfrm>
          <a:prstGeom prst="rect">
            <a:avLst/>
          </a:prstGeom>
          <a:noFill/>
        </p:spPr>
        <p:txBody>
          <a:bodyPr wrap="square" rtlCol="0">
            <a:spAutoFit/>
          </a:bodyPr>
          <a:lstStyle/>
          <a:p>
            <a:r>
              <a:rPr lang="ru-RU" sz="1600" dirty="0" err="1"/>
              <a:t>КиберМама</a:t>
            </a:r>
            <a:r>
              <a:rPr lang="ru-RU" sz="1600" dirty="0"/>
              <a:t> проследит за временем работы, предупредит ребенка о том, что скоро ему нужно будет отдохнуть и приостановит работу компьютера, когда заданное вами время истечет.</a:t>
            </a:r>
          </a:p>
          <a:p>
            <a:r>
              <a:rPr lang="en-US" sz="1600" b="1" dirty="0"/>
              <a:t> </a:t>
            </a:r>
            <a:endParaRPr lang="ru-RU" sz="1600" dirty="0"/>
          </a:p>
          <a:p>
            <a:endParaRPr lang="ru-RU" sz="1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7"/>
          <p:cNvSpPr>
            <a:spLocks noChangeArrowheads="1"/>
          </p:cNvSpPr>
          <p:nvPr/>
        </p:nvSpPr>
        <p:spPr bwMode="hidden">
          <a:xfrm>
            <a:off x="577850" y="1916113"/>
            <a:ext cx="4238625" cy="4321175"/>
          </a:xfrm>
          <a:prstGeom prst="rect">
            <a:avLst/>
          </a:prstGeom>
          <a:gradFill rotWithShape="1">
            <a:gsLst>
              <a:gs pos="0">
                <a:srgbClr val="F7F3D5"/>
              </a:gs>
              <a:gs pos="100000">
                <a:schemeClr val="bg1"/>
              </a:gs>
            </a:gsLst>
            <a:lin ang="5400000" scaled="1"/>
          </a:gradFill>
          <a:ln w="9525" algn="ctr">
            <a:noFill/>
            <a:miter lim="800000"/>
            <a:headEnd/>
            <a:tailEnd/>
          </a:ln>
        </p:spPr>
        <p:txBody>
          <a:bodyPr anchor="ctr"/>
          <a:lstStyle/>
          <a:p>
            <a:endParaRPr lang="en-US"/>
          </a:p>
        </p:txBody>
      </p:sp>
      <p:pic>
        <p:nvPicPr>
          <p:cNvPr id="4099" name="Picture 14" descr="plashka1"/>
          <p:cNvPicPr>
            <a:picLocks noChangeAspect="1" noChangeArrowheads="1"/>
          </p:cNvPicPr>
          <p:nvPr/>
        </p:nvPicPr>
        <p:blipFill>
          <a:blip r:embed="rId3" cstate="print"/>
          <a:srcRect/>
          <a:stretch>
            <a:fillRect/>
          </a:stretch>
        </p:blipFill>
        <p:spPr bwMode="auto">
          <a:xfrm>
            <a:off x="4211961" y="1"/>
            <a:ext cx="3384376" cy="1697038"/>
          </a:xfrm>
          <a:prstGeom prst="rect">
            <a:avLst/>
          </a:prstGeom>
          <a:noFill/>
          <a:ln w="9525">
            <a:noFill/>
            <a:miter lim="800000"/>
            <a:headEnd/>
            <a:tailEnd/>
          </a:ln>
        </p:spPr>
      </p:pic>
      <p:pic>
        <p:nvPicPr>
          <p:cNvPr id="4100" name="Picture 4" descr="MSN icon safety shield"/>
          <p:cNvPicPr>
            <a:picLocks noChangeAspect="1" noChangeArrowheads="1"/>
          </p:cNvPicPr>
          <p:nvPr/>
        </p:nvPicPr>
        <p:blipFill>
          <a:blip r:embed="rId4" cstate="print"/>
          <a:srcRect/>
          <a:stretch>
            <a:fillRect/>
          </a:stretch>
        </p:blipFill>
        <p:spPr bwMode="auto">
          <a:xfrm>
            <a:off x="4632325" y="1697038"/>
            <a:ext cx="4146550" cy="5297487"/>
          </a:xfrm>
          <a:prstGeom prst="rect">
            <a:avLst/>
          </a:prstGeom>
          <a:noFill/>
          <a:ln w="9525">
            <a:noFill/>
            <a:miter lim="800000"/>
            <a:headEnd/>
            <a:tailEnd/>
          </a:ln>
        </p:spPr>
      </p:pic>
      <p:pic>
        <p:nvPicPr>
          <p:cNvPr id="4101" name="Picture 6" descr="XP icon credential manager"/>
          <p:cNvPicPr>
            <a:picLocks noChangeAspect="1" noChangeArrowheads="1"/>
          </p:cNvPicPr>
          <p:nvPr/>
        </p:nvPicPr>
        <p:blipFill>
          <a:blip r:embed="rId5" cstate="print"/>
          <a:srcRect/>
          <a:stretch>
            <a:fillRect/>
          </a:stretch>
        </p:blipFill>
        <p:spPr bwMode="auto">
          <a:xfrm>
            <a:off x="5600700" y="2171700"/>
            <a:ext cx="1619250" cy="1876425"/>
          </a:xfrm>
          <a:prstGeom prst="rect">
            <a:avLst/>
          </a:prstGeom>
          <a:noFill/>
          <a:ln w="9525">
            <a:noFill/>
            <a:miter lim="800000"/>
            <a:headEnd/>
            <a:tailEnd/>
          </a:ln>
        </p:spPr>
      </p:pic>
      <p:sp>
        <p:nvSpPr>
          <p:cNvPr id="4102" name="Text Box 7"/>
          <p:cNvSpPr txBox="1">
            <a:spLocks noChangeArrowheads="1"/>
          </p:cNvSpPr>
          <p:nvPr/>
        </p:nvSpPr>
        <p:spPr bwMode="auto">
          <a:xfrm>
            <a:off x="1279525" y="-649288"/>
            <a:ext cx="184150" cy="366713"/>
          </a:xfrm>
          <a:prstGeom prst="rect">
            <a:avLst/>
          </a:prstGeom>
          <a:noFill/>
          <a:ln w="9525">
            <a:noFill/>
            <a:miter lim="800000"/>
            <a:headEnd/>
            <a:tailEnd/>
          </a:ln>
        </p:spPr>
        <p:txBody>
          <a:bodyPr wrap="none">
            <a:spAutoFit/>
          </a:bodyPr>
          <a:lstStyle/>
          <a:p>
            <a:endParaRPr lang="en-US"/>
          </a:p>
        </p:txBody>
      </p:sp>
      <p:sp>
        <p:nvSpPr>
          <p:cNvPr id="4103" name="Text Box 8"/>
          <p:cNvSpPr txBox="1">
            <a:spLocks noChangeArrowheads="1"/>
          </p:cNvSpPr>
          <p:nvPr/>
        </p:nvSpPr>
        <p:spPr bwMode="auto">
          <a:xfrm>
            <a:off x="4632325" y="-725488"/>
            <a:ext cx="184150" cy="366713"/>
          </a:xfrm>
          <a:prstGeom prst="rect">
            <a:avLst/>
          </a:prstGeom>
          <a:noFill/>
          <a:ln w="9525">
            <a:noFill/>
            <a:miter lim="800000"/>
            <a:headEnd/>
            <a:tailEnd/>
          </a:ln>
        </p:spPr>
        <p:txBody>
          <a:bodyPr wrap="none">
            <a:spAutoFit/>
          </a:bodyPr>
          <a:lstStyle/>
          <a:p>
            <a:endParaRPr lang="en-US"/>
          </a:p>
        </p:txBody>
      </p:sp>
      <p:sp>
        <p:nvSpPr>
          <p:cNvPr id="4104" name="Text Box 9"/>
          <p:cNvSpPr txBox="1">
            <a:spLocks noChangeArrowheads="1"/>
          </p:cNvSpPr>
          <p:nvPr/>
        </p:nvSpPr>
        <p:spPr bwMode="auto">
          <a:xfrm>
            <a:off x="7985125" y="-877888"/>
            <a:ext cx="184150" cy="366713"/>
          </a:xfrm>
          <a:prstGeom prst="rect">
            <a:avLst/>
          </a:prstGeom>
          <a:noFill/>
          <a:ln w="9525">
            <a:noFill/>
            <a:miter lim="800000"/>
            <a:headEnd/>
            <a:tailEnd/>
          </a:ln>
        </p:spPr>
        <p:txBody>
          <a:bodyPr wrap="none">
            <a:spAutoFit/>
          </a:bodyPr>
          <a:lstStyle/>
          <a:p>
            <a:endParaRPr lang="en-US"/>
          </a:p>
        </p:txBody>
      </p:sp>
      <p:sp>
        <p:nvSpPr>
          <p:cNvPr id="4105" name="Rectangle 23"/>
          <p:cNvSpPr>
            <a:spLocks noGrp="1" noChangeArrowheads="1"/>
          </p:cNvSpPr>
          <p:nvPr>
            <p:ph type="title"/>
          </p:nvPr>
        </p:nvSpPr>
        <p:spPr>
          <a:xfrm>
            <a:off x="3203848" y="488951"/>
            <a:ext cx="5113065" cy="491777"/>
          </a:xfrm>
        </p:spPr>
        <p:txBody>
          <a:bodyPr/>
          <a:lstStyle/>
          <a:p>
            <a:r>
              <a:rPr lang="ru-RU" sz="3600" dirty="0" smtClean="0">
                <a:solidFill>
                  <a:srgbClr val="FFFFFF"/>
                </a:solidFill>
                <a:sym typeface="Arial" charset="0"/>
              </a:rPr>
              <a:t>Современные технологии</a:t>
            </a:r>
            <a:endParaRPr lang="ru-RU" sz="4000" dirty="0" smtClean="0">
              <a:solidFill>
                <a:srgbClr val="3E962C"/>
              </a:solidFill>
              <a:sym typeface="Arial" charset="0"/>
            </a:endParaRPr>
          </a:p>
        </p:txBody>
      </p:sp>
      <p:sp>
        <p:nvSpPr>
          <p:cNvPr id="4106" name="Rectangle 24"/>
          <p:cNvSpPr>
            <a:spLocks noGrp="1" noChangeArrowheads="1"/>
          </p:cNvSpPr>
          <p:nvPr>
            <p:ph type="body" idx="1"/>
          </p:nvPr>
        </p:nvSpPr>
        <p:spPr>
          <a:xfrm>
            <a:off x="800100" y="2265363"/>
            <a:ext cx="4016375" cy="3565525"/>
          </a:xfrm>
        </p:spPr>
        <p:txBody>
          <a:bodyPr/>
          <a:lstStyle/>
          <a:p>
            <a:pPr>
              <a:spcBef>
                <a:spcPct val="40000"/>
              </a:spcBef>
              <a:buFont typeface="Wingdings" pitchFamily="2" charset="2"/>
              <a:buChar char="q"/>
            </a:pPr>
            <a:r>
              <a:rPr lang="ru-RU" sz="2400" dirty="0" smtClean="0"/>
              <a:t>Родительский контроль  в </a:t>
            </a:r>
            <a:r>
              <a:rPr lang="en-US" sz="2400" dirty="0" smtClean="0"/>
              <a:t>Windows 7</a:t>
            </a:r>
            <a:endParaRPr lang="ru-RU" sz="2400" dirty="0" smtClean="0"/>
          </a:p>
          <a:p>
            <a:pPr>
              <a:spcBef>
                <a:spcPct val="40000"/>
              </a:spcBef>
              <a:buFont typeface="Wingdings" pitchFamily="2" charset="2"/>
              <a:buChar char="q"/>
            </a:pPr>
            <a:r>
              <a:rPr lang="en-US" sz="2400" dirty="0" smtClean="0"/>
              <a:t>Internet Explorer</a:t>
            </a:r>
            <a:endParaRPr lang="ru-RU" sz="2400" dirty="0" smtClean="0"/>
          </a:p>
          <a:p>
            <a:pPr>
              <a:spcBef>
                <a:spcPct val="40000"/>
              </a:spcBef>
              <a:buFont typeface="Wingdings" pitchFamily="2" charset="2"/>
              <a:buChar char="q"/>
            </a:pPr>
            <a:r>
              <a:rPr lang="en-US" sz="2400" dirty="0" smtClean="0"/>
              <a:t>Microsoft Security Essentials</a:t>
            </a:r>
            <a:r>
              <a:rPr lang="ru-RU" sz="2400" dirty="0" smtClean="0">
                <a:solidFill>
                  <a:srgbClr val="000000"/>
                </a:solidFill>
                <a:sym typeface="Arial" charset="0"/>
              </a:rPr>
              <a:t> </a:t>
            </a:r>
          </a:p>
          <a:p>
            <a:pPr>
              <a:spcBef>
                <a:spcPct val="40000"/>
              </a:spcBef>
              <a:buFont typeface="Wingdings" pitchFamily="2" charset="2"/>
              <a:buChar char="q"/>
            </a:pPr>
            <a:r>
              <a:rPr lang="en-US" sz="2400" dirty="0" smtClean="0"/>
              <a:t>Windows Live Family Safety </a:t>
            </a:r>
            <a:endParaRPr lang="ru-RU" sz="2400" dirty="0" smtClean="0"/>
          </a:p>
          <a:p>
            <a:pPr>
              <a:spcBef>
                <a:spcPct val="40000"/>
              </a:spcBef>
              <a:buFont typeface="Wingdings" pitchFamily="2" charset="2"/>
              <a:buChar char="q"/>
            </a:pPr>
            <a:r>
              <a:rPr lang="en-US" sz="2400" dirty="0" smtClean="0"/>
              <a:t>Xbox </a:t>
            </a:r>
            <a:r>
              <a:rPr lang="ru-RU" sz="2400" dirty="0" smtClean="0"/>
              <a:t>360</a:t>
            </a:r>
          </a:p>
          <a:p>
            <a:pPr>
              <a:spcBef>
                <a:spcPct val="40000"/>
              </a:spcBef>
              <a:buFont typeface="Wingdings" pitchFamily="2" charset="2"/>
              <a:buChar char="q"/>
            </a:pPr>
            <a:r>
              <a:rPr lang="ru-RU" sz="2400" dirty="0" smtClean="0"/>
              <a:t>И другие !</a:t>
            </a:r>
          </a:p>
        </p:txBody>
      </p:sp>
      <p:sp>
        <p:nvSpPr>
          <p:cNvPr id="4107" name="Text Box 6"/>
          <p:cNvSpPr txBox="1">
            <a:spLocks noChangeArrowheads="1"/>
          </p:cNvSpPr>
          <p:nvPr/>
        </p:nvSpPr>
        <p:spPr bwMode="auto">
          <a:xfrm>
            <a:off x="133350" y="6380163"/>
            <a:ext cx="3327400" cy="369887"/>
          </a:xfrm>
          <a:prstGeom prst="rect">
            <a:avLst/>
          </a:prstGeom>
          <a:noFill/>
          <a:ln w="12700" algn="ctr">
            <a:noFill/>
            <a:miter lim="800000"/>
            <a:headEnd type="none" w="sm" len="sm"/>
            <a:tailEnd type="none" w="sm" len="sm"/>
          </a:ln>
        </p:spPr>
        <p:txBody>
          <a:bodyPr wrap="none">
            <a:spAutoFit/>
          </a:bodyPr>
          <a:lstStyle/>
          <a:p>
            <a:pPr>
              <a:buSzPct val="100000"/>
            </a:pPr>
            <a:r>
              <a:rPr lang="ru-RU">
                <a:solidFill>
                  <a:srgbClr val="FFFFFF"/>
                </a:solidFill>
                <a:sym typeface="Arial" charset="0"/>
              </a:rPr>
              <a:t>www.microsoft.com/</a:t>
            </a:r>
            <a:r>
              <a:rPr lang="en-US">
                <a:solidFill>
                  <a:srgbClr val="FFFFFF"/>
                </a:solidFill>
                <a:sym typeface="Arial" charset="0"/>
              </a:rPr>
              <a:t>rus/</a:t>
            </a:r>
            <a:r>
              <a:rPr lang="ru-RU">
                <a:solidFill>
                  <a:srgbClr val="FFFFFF"/>
                </a:solidFill>
                <a:sym typeface="Arial" charset="0"/>
              </a:rPr>
              <a:t>protect</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WordArt 3"/>
          <p:cNvSpPr>
            <a:spLocks noChangeArrowheads="1" noChangeShapeType="1" noTextEdit="1"/>
          </p:cNvSpPr>
          <p:nvPr/>
        </p:nvSpPr>
        <p:spPr bwMode="gray">
          <a:xfrm>
            <a:off x="2133600" y="1676400"/>
            <a:ext cx="5029200" cy="762000"/>
          </a:xfrm>
          <a:prstGeom prst="rect">
            <a:avLst/>
          </a:prstGeom>
        </p:spPr>
        <p:txBody>
          <a:bodyPr wrap="none" fromWordArt="1">
            <a:prstTxWarp prst="textDeflate">
              <a:avLst>
                <a:gd name="adj" fmla="val 0"/>
              </a:avLst>
            </a:prstTxWarp>
          </a:bodyPr>
          <a:lstStyle/>
          <a:p>
            <a:pPr algn="ctr"/>
            <a:r>
              <a:rPr lang="ru-RU" sz="5400" b="1" kern="10" dirty="0" smtClean="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rPr>
              <a:t>Спасибо</a:t>
            </a:r>
            <a:r>
              <a:rPr lang="en-US" sz="5400" b="1" kern="10" dirty="0" smtClean="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rPr>
              <a:t>!</a:t>
            </a:r>
            <a:endParaRPr lang="ru-RU" sz="5400" b="1" kern="10" dirty="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endParaRPr>
          </a:p>
        </p:txBody>
      </p:sp>
      <p:sp>
        <p:nvSpPr>
          <p:cNvPr id="59396" name="Rectangle 4"/>
          <p:cNvSpPr>
            <a:spLocks noChangeArrowheads="1"/>
          </p:cNvSpPr>
          <p:nvPr/>
        </p:nvSpPr>
        <p:spPr bwMode="white">
          <a:xfrm>
            <a:off x="1524000" y="5181600"/>
            <a:ext cx="7086600" cy="381000"/>
          </a:xfrm>
          <a:prstGeom prst="rect">
            <a:avLst/>
          </a:prstGeom>
          <a:noFill/>
          <a:ln w="9525">
            <a:noFill/>
            <a:miter lim="800000"/>
            <a:headEnd/>
            <a:tailEnd/>
          </a:ln>
          <a:effectLst/>
        </p:spPr>
        <p:txBody>
          <a:bodyPr/>
          <a:lstStyle/>
          <a:p>
            <a:pPr algn="ctr">
              <a:lnSpc>
                <a:spcPct val="90000"/>
              </a:lnSpc>
              <a:spcBef>
                <a:spcPct val="20000"/>
              </a:spcBef>
              <a:buClr>
                <a:schemeClr val="tx2"/>
              </a:buClr>
              <a:buFont typeface="Wingdings" pitchFamily="2" charset="2"/>
              <a:buNone/>
            </a:pPr>
            <a:r>
              <a:rPr lang="en-US" sz="2000">
                <a:solidFill>
                  <a:schemeClr val="tx2"/>
                </a:solidFill>
              </a:rPr>
              <a:t>www.themegallery.com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bwMode="auto">
          <a:xfrm>
            <a:off x="2771800" y="1"/>
            <a:ext cx="5903888" cy="1111250"/>
          </a:xfrm>
          <a:noFill/>
          <a:ln>
            <a:miter lim="800000"/>
            <a:headEnd/>
            <a:tailEnd/>
          </a:ln>
        </p:spPr>
        <p:txBody>
          <a:bodyPr vert="horz" wrap="square" lIns="91440" tIns="45720" rIns="91440" bIns="45720" numCol="1" anchor="t" anchorCtr="0" compatLnSpc="1">
            <a:prstTxWarp prst="textNoShape">
              <a:avLst/>
            </a:prstTxWarp>
          </a:bodyPr>
          <a:lstStyle/>
          <a:p>
            <a:r>
              <a:rPr lang="ru-RU" b="1" dirty="0">
                <a:latin typeface="Tahoma" pitchFamily="34" charset="0"/>
              </a:rPr>
              <a:t> </a:t>
            </a:r>
            <a:r>
              <a:rPr lang="ru-RU" sz="2000" b="1" dirty="0"/>
              <a:t>Использование Интернета является безопасным, если выполняются три основные правила:</a:t>
            </a:r>
            <a:endParaRPr lang="ru-RU" sz="2000" dirty="0"/>
          </a:p>
        </p:txBody>
      </p:sp>
      <p:sp>
        <p:nvSpPr>
          <p:cNvPr id="139267" name="Rectangle 3"/>
          <p:cNvSpPr>
            <a:spLocks noChangeArrowheads="1"/>
          </p:cNvSpPr>
          <p:nvPr/>
        </p:nvSpPr>
        <p:spPr bwMode="auto">
          <a:xfrm>
            <a:off x="179388" y="1268761"/>
            <a:ext cx="6408737" cy="2376263"/>
          </a:xfrm>
          <a:prstGeom prst="rect">
            <a:avLst/>
          </a:prstGeom>
          <a:gradFill rotWithShape="1">
            <a:gsLst>
              <a:gs pos="0">
                <a:schemeClr val="accent1">
                  <a:alpha val="17999"/>
                </a:schemeClr>
              </a:gs>
              <a:gs pos="100000">
                <a:schemeClr val="accent1">
                  <a:gamma/>
                  <a:tint val="51373"/>
                  <a:invGamma/>
                </a:schemeClr>
              </a:gs>
            </a:gsLst>
            <a:lin ang="5400000" scaled="1"/>
          </a:gradFill>
          <a:ln w="12700">
            <a:solidFill>
              <a:srgbClr val="008080"/>
            </a:solidFill>
            <a:miter lim="800000"/>
            <a:headEnd/>
            <a:tailEnd/>
          </a:ln>
          <a:effectLst/>
        </p:spPr>
        <p:txBody>
          <a:bodyPr wrap="none" anchor="ctr"/>
          <a:lstStyle/>
          <a:p>
            <a:pPr marL="342900" indent="-342900" algn="ctr">
              <a:tabLst>
                <a:tab pos="274638" algn="l"/>
              </a:tabLst>
            </a:pPr>
            <a:r>
              <a:rPr lang="ru-RU" dirty="0"/>
              <a:t> </a:t>
            </a:r>
            <a:r>
              <a:rPr lang="ru-RU" b="1" dirty="0"/>
              <a:t> </a:t>
            </a:r>
            <a:endParaRPr lang="en-US" b="1" dirty="0"/>
          </a:p>
          <a:p>
            <a:pPr marL="342900" indent="-342900" algn="ctr">
              <a:tabLst>
                <a:tab pos="274638" algn="l"/>
              </a:tabLst>
            </a:pPr>
            <a:r>
              <a:rPr lang="ru-RU" b="1" dirty="0"/>
              <a:t>1. Защитите свой компьютер</a:t>
            </a:r>
            <a:r>
              <a:rPr lang="ru-RU" dirty="0"/>
              <a:t> </a:t>
            </a:r>
            <a:endParaRPr lang="en-US" dirty="0"/>
          </a:p>
          <a:p>
            <a:pPr marL="342900" indent="-342900" algn="ctr">
              <a:tabLst>
                <a:tab pos="274638" algn="l"/>
              </a:tabLst>
            </a:pPr>
            <a:endParaRPr lang="ru-RU" dirty="0"/>
          </a:p>
          <a:p>
            <a:pPr marL="342900" indent="-342900">
              <a:buFont typeface="Wingdings" pitchFamily="2" charset="2"/>
              <a:buChar char="q"/>
              <a:tabLst>
                <a:tab pos="274638" algn="l"/>
              </a:tabLst>
            </a:pPr>
            <a:r>
              <a:rPr lang="ru-RU" dirty="0"/>
              <a:t> Регулярно обновляйте операционную систему. </a:t>
            </a:r>
          </a:p>
          <a:p>
            <a:pPr marL="342900" indent="-342900">
              <a:buFont typeface="Wingdings" pitchFamily="2" charset="2"/>
              <a:buChar char="q"/>
              <a:tabLst>
                <a:tab pos="274638" algn="l"/>
              </a:tabLst>
            </a:pPr>
            <a:r>
              <a:rPr lang="ru-RU" dirty="0"/>
              <a:t> Используйте антивирусную программу. </a:t>
            </a:r>
          </a:p>
          <a:p>
            <a:pPr marL="342900" indent="-342900">
              <a:buFont typeface="Wingdings" pitchFamily="2" charset="2"/>
              <a:buChar char="q"/>
              <a:tabLst>
                <a:tab pos="274638" algn="l"/>
              </a:tabLst>
            </a:pPr>
            <a:r>
              <a:rPr lang="ru-RU" dirty="0"/>
              <a:t> Применяйте брандмауэр. </a:t>
            </a:r>
          </a:p>
          <a:p>
            <a:pPr marL="342900" indent="-342900">
              <a:buFont typeface="Wingdings" pitchFamily="2" charset="2"/>
              <a:buChar char="q"/>
              <a:tabLst>
                <a:tab pos="274638" algn="l"/>
              </a:tabLst>
            </a:pPr>
            <a:r>
              <a:rPr lang="ru-RU" dirty="0"/>
              <a:t> Создавайте резервные копии важных файлов. </a:t>
            </a:r>
          </a:p>
          <a:p>
            <a:pPr marL="342900" indent="-342900">
              <a:buFont typeface="Wingdings" pitchFamily="2" charset="2"/>
              <a:buChar char="q"/>
              <a:tabLst>
                <a:tab pos="274638" algn="l"/>
              </a:tabLst>
            </a:pPr>
            <a:r>
              <a:rPr lang="ru-RU" dirty="0"/>
              <a:t> Будьте осторожны при загрузке содержимого.</a:t>
            </a:r>
          </a:p>
          <a:p>
            <a:pPr marL="342900" indent="-342900">
              <a:buFont typeface="Wingdings" pitchFamily="2" charset="2"/>
              <a:buChar char="q"/>
              <a:tabLst>
                <a:tab pos="274638" algn="l"/>
              </a:tabLst>
            </a:pPr>
            <a:endParaRPr lang="ru-RU" dirty="0"/>
          </a:p>
        </p:txBody>
      </p:sp>
      <p:pic>
        <p:nvPicPr>
          <p:cNvPr id="139275" name="Picture 11" descr="180px-Windows_Firewall_XP_SP2"/>
          <p:cNvPicPr>
            <a:picLocks noChangeAspect="1" noChangeArrowheads="1"/>
          </p:cNvPicPr>
          <p:nvPr/>
        </p:nvPicPr>
        <p:blipFill>
          <a:blip r:embed="rId3" cstate="print"/>
          <a:srcRect/>
          <a:stretch>
            <a:fillRect/>
          </a:stretch>
        </p:blipFill>
        <p:spPr bwMode="auto">
          <a:xfrm>
            <a:off x="6300192" y="3645024"/>
            <a:ext cx="2209361" cy="2492127"/>
          </a:xfrm>
          <a:prstGeom prst="rect">
            <a:avLst/>
          </a:prstGeom>
          <a:noFill/>
        </p:spPr>
      </p:pic>
      <p:pic>
        <p:nvPicPr>
          <p:cNvPr id="139281" name="Picture 17" descr="i?id=87479107-06&amp;tov=0"/>
          <p:cNvPicPr>
            <a:picLocks noChangeAspect="1" noChangeArrowheads="1"/>
          </p:cNvPicPr>
          <p:nvPr/>
        </p:nvPicPr>
        <p:blipFill>
          <a:blip r:embed="rId4" cstate="print"/>
          <a:srcRect/>
          <a:stretch>
            <a:fillRect/>
          </a:stretch>
        </p:blipFill>
        <p:spPr bwMode="auto">
          <a:xfrm>
            <a:off x="3275856" y="4149080"/>
            <a:ext cx="2160587" cy="1323975"/>
          </a:xfrm>
          <a:prstGeom prst="rect">
            <a:avLst/>
          </a:prstGeom>
          <a:noFill/>
        </p:spPr>
      </p:pic>
      <p:pic>
        <p:nvPicPr>
          <p:cNvPr id="139287" name="Picture 23" descr="i?id=17728449-04&amp;tov=5"/>
          <p:cNvPicPr>
            <a:picLocks noChangeAspect="1" noChangeArrowheads="1"/>
          </p:cNvPicPr>
          <p:nvPr/>
        </p:nvPicPr>
        <p:blipFill>
          <a:blip r:embed="rId5" cstate="print"/>
          <a:srcRect/>
          <a:stretch>
            <a:fillRect/>
          </a:stretch>
        </p:blipFill>
        <p:spPr bwMode="auto">
          <a:xfrm>
            <a:off x="251520" y="4149080"/>
            <a:ext cx="1366838" cy="136683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357166"/>
            <a:ext cx="6248400" cy="487363"/>
          </a:xfrm>
        </p:spPr>
        <p:txBody>
          <a:bodyPr/>
          <a:lstStyle/>
          <a:p>
            <a:r>
              <a:rPr lang="ru-RU" dirty="0" smtClean="0"/>
              <a:t>Угрозы сети Интернет</a:t>
            </a:r>
            <a:endParaRPr lang="ru-RU" dirty="0"/>
          </a:p>
        </p:txBody>
      </p:sp>
      <p:sp>
        <p:nvSpPr>
          <p:cNvPr id="3" name="Содержимое 2"/>
          <p:cNvSpPr>
            <a:spLocks noGrp="1"/>
          </p:cNvSpPr>
          <p:nvPr>
            <p:ph idx="1"/>
          </p:nvPr>
        </p:nvSpPr>
        <p:spPr/>
        <p:txBody>
          <a:bodyPr/>
          <a:lstStyle/>
          <a:p>
            <a:pPr>
              <a:buFont typeface="Wingdings" pitchFamily="2" charset="2"/>
              <a:buChar char="q"/>
            </a:pPr>
            <a:r>
              <a:rPr lang="ru-RU" sz="2400" b="1" dirty="0" smtClean="0"/>
              <a:t>Контакты с незнакомыми людьми с помощью чатов или электронной почты</a:t>
            </a:r>
            <a:r>
              <a:rPr lang="ru-RU" sz="2400" dirty="0" smtClean="0"/>
              <a:t>. Все чаще и чаще злоумышленники используют эти каналы для того, чтобы заставить детей выдать личную информацию. В других случаях это могут быть педофилы, которые ищут новые жертвы. Выдавая себя за сверстника жертвы, они могут выведывать личную информацию и искать личной встречи.</a:t>
            </a:r>
          </a:p>
          <a:p>
            <a:endParaRPr lang="ru-RU" sz="2400" dirty="0" smtClean="0"/>
          </a:p>
          <a:p>
            <a:pPr>
              <a:buFont typeface="Wingdings" pitchFamily="2" charset="2"/>
              <a:buChar char="q"/>
            </a:pPr>
            <a:r>
              <a:rPr lang="ru-RU" sz="2400" b="1" dirty="0" smtClean="0"/>
              <a:t>Неконтролируемые покупки. </a:t>
            </a:r>
            <a:r>
              <a:rPr lang="ru-RU" sz="2400" dirty="0" smtClean="0"/>
              <a:t>Не смотря на то, что покупки через Интернет пока еще являются экзотикой для большинства из нас, однако недалек тот час, когда эта угроза может стать весьма актуальной.</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96752"/>
            <a:ext cx="8229600" cy="2995618"/>
          </a:xfrm>
        </p:spPr>
        <p:txBody>
          <a:bodyPr/>
          <a:lstStyle/>
          <a:p>
            <a:pPr algn="ctr">
              <a:buFont typeface="Wingdings" pitchFamily="2" charset="2"/>
              <a:buChar char="q"/>
            </a:pPr>
            <a:r>
              <a:rPr lang="ru-RU" sz="2400" b="1" dirty="0" smtClean="0"/>
              <a:t>Угроза заражения вредоносным ПО. </a:t>
            </a:r>
          </a:p>
          <a:p>
            <a:pPr>
              <a:buFont typeface="Wingdings" pitchFamily="2" charset="2"/>
              <a:buChar char="q"/>
            </a:pPr>
            <a:r>
              <a:rPr lang="ru-RU" sz="2000" dirty="0" smtClean="0"/>
              <a:t>Для </a:t>
            </a:r>
            <a:r>
              <a:rPr lang="ru-RU" sz="2000" dirty="0" smtClean="0"/>
              <a:t>распространения вредоносного ПО и проникновения в компьютеры используется целый спектр методов. Среди таких методов можно отметить не только почту, компакт-диски, дискеты и прочие сменные носители информации или скачанные из Интернет файлы. Например, программное обеспечение для мгновенного обмена сообщениями сегодня являются простым способом распространения вирусов, так как очень часто используются для прямой передачи файлов. Дети, неискушенные в вопросах социальной инженерии, могут легко попасться на уговоры злоумышленника. Этот метод часто используется хакерами для распространения троянских вирусов.</a:t>
            </a:r>
          </a:p>
          <a:p>
            <a:pPr>
              <a:buNone/>
            </a:pPr>
            <a:endParaRPr lang="ru-RU" sz="1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428860" y="285728"/>
            <a:ext cx="6248400" cy="487363"/>
          </a:xfrm>
        </p:spPr>
        <p:txBody>
          <a:bodyPr/>
          <a:lstStyle/>
          <a:p>
            <a:r>
              <a:rPr lang="ru-RU" b="1" dirty="0">
                <a:solidFill>
                  <a:schemeClr val="bg1"/>
                </a:solidFill>
                <a:latin typeface="+mj-lt"/>
                <a:ea typeface="+mj-ea"/>
                <a:cs typeface="+mj-cs"/>
              </a:rPr>
              <a:t>Опасности, с которыми дети могут столкнуться в Сети</a:t>
            </a:r>
            <a:endParaRPr lang="en-US" dirty="0"/>
          </a:p>
        </p:txBody>
      </p:sp>
      <p:sp>
        <p:nvSpPr>
          <p:cNvPr id="41987" name="Rectangle 3"/>
          <p:cNvSpPr>
            <a:spLocks noGrp="1" noChangeArrowheads="1"/>
          </p:cNvSpPr>
          <p:nvPr>
            <p:ph type="body" idx="1"/>
          </p:nvPr>
        </p:nvSpPr>
        <p:spPr>
          <a:xfrm>
            <a:off x="285720" y="1371600"/>
            <a:ext cx="8643998" cy="5105400"/>
          </a:xfrm>
        </p:spPr>
        <p:txBody>
          <a:bodyPr/>
          <a:lstStyle/>
          <a:p>
            <a:pPr algn="ctr">
              <a:buFont typeface="Wingdings" pitchFamily="2" charset="2"/>
              <a:buChar char="q"/>
            </a:pPr>
            <a:r>
              <a:rPr lang="ru-RU" sz="2400" b="1" dirty="0"/>
              <a:t>Д</a:t>
            </a:r>
            <a:r>
              <a:rPr lang="ru-RU" sz="2400" b="1" dirty="0" smtClean="0">
                <a:solidFill>
                  <a:schemeClr val="tx1"/>
                </a:solidFill>
                <a:latin typeface="+mn-lt"/>
                <a:ea typeface="+mn-ea"/>
                <a:cs typeface="+mn-cs"/>
              </a:rPr>
              <a:t>оступ </a:t>
            </a:r>
            <a:r>
              <a:rPr lang="ru-RU" sz="2400" b="1" dirty="0">
                <a:solidFill>
                  <a:schemeClr val="tx1"/>
                </a:solidFill>
                <a:latin typeface="+mn-lt"/>
                <a:ea typeface="+mn-ea"/>
                <a:cs typeface="+mn-cs"/>
              </a:rPr>
              <a:t>к неподходящей </a:t>
            </a:r>
            <a:r>
              <a:rPr lang="ru-RU" sz="2400" b="1" dirty="0" smtClean="0">
                <a:solidFill>
                  <a:schemeClr val="tx1"/>
                </a:solidFill>
                <a:latin typeface="+mn-lt"/>
                <a:ea typeface="+mn-ea"/>
                <a:cs typeface="+mn-cs"/>
              </a:rPr>
              <a:t>информации:</a:t>
            </a:r>
            <a:endParaRPr lang="ru-RU" sz="2400" b="1" dirty="0">
              <a:solidFill>
                <a:schemeClr val="tx1"/>
              </a:solidFill>
              <a:latin typeface="+mn-lt"/>
              <a:ea typeface="+mn-ea"/>
              <a:cs typeface="+mn-cs"/>
            </a:endParaRPr>
          </a:p>
          <a:p>
            <a:pPr lvl="1">
              <a:buFont typeface="Wingdings" pitchFamily="2" charset="2"/>
              <a:buChar char="q"/>
            </a:pPr>
            <a:r>
              <a:rPr lang="ru-RU" sz="2000" dirty="0">
                <a:solidFill>
                  <a:schemeClr val="tx1"/>
                </a:solidFill>
                <a:latin typeface="+mn-lt"/>
                <a:ea typeface="+mn-ea"/>
                <a:cs typeface="+mn-cs"/>
              </a:rPr>
              <a:t>сайты, посвященные продаже </a:t>
            </a:r>
            <a:r>
              <a:rPr lang="ru-RU" sz="2000" dirty="0" smtClean="0">
                <a:solidFill>
                  <a:schemeClr val="tx1"/>
                </a:solidFill>
                <a:latin typeface="+mn-lt"/>
                <a:ea typeface="+mn-ea"/>
                <a:cs typeface="+mn-cs"/>
              </a:rPr>
              <a:t> товаров </a:t>
            </a:r>
            <a:r>
              <a:rPr lang="ru-RU" sz="2000" dirty="0">
                <a:solidFill>
                  <a:schemeClr val="tx1"/>
                </a:solidFill>
                <a:latin typeface="+mn-lt"/>
                <a:ea typeface="+mn-ea"/>
                <a:cs typeface="+mn-cs"/>
              </a:rPr>
              <a:t>или другой незаконной деятельности;</a:t>
            </a:r>
          </a:p>
          <a:p>
            <a:pPr lvl="1">
              <a:buFont typeface="Wingdings" pitchFamily="2" charset="2"/>
              <a:buChar char="q"/>
            </a:pPr>
            <a:r>
              <a:rPr lang="ru-RU" sz="2000" dirty="0" smtClean="0">
                <a:solidFill>
                  <a:schemeClr val="tx1"/>
                </a:solidFill>
                <a:latin typeface="+mn-lt"/>
                <a:ea typeface="+mn-ea"/>
                <a:cs typeface="+mn-cs"/>
              </a:rPr>
              <a:t>сайты </a:t>
            </a:r>
            <a:r>
              <a:rPr lang="ru-RU" sz="2000" dirty="0">
                <a:solidFill>
                  <a:schemeClr val="tx1"/>
                </a:solidFill>
                <a:latin typeface="+mn-lt"/>
                <a:ea typeface="+mn-ea"/>
                <a:cs typeface="+mn-cs"/>
              </a:rPr>
              <a:t>с рекламой табака и алкоголя;</a:t>
            </a:r>
          </a:p>
          <a:p>
            <a:pPr lvl="1">
              <a:buFont typeface="Wingdings" pitchFamily="2" charset="2"/>
              <a:buChar char="q"/>
            </a:pPr>
            <a:r>
              <a:rPr lang="ru-RU" sz="2000" dirty="0">
                <a:solidFill>
                  <a:schemeClr val="tx1"/>
                </a:solidFill>
                <a:latin typeface="+mn-lt"/>
                <a:ea typeface="+mn-ea"/>
                <a:cs typeface="+mn-cs"/>
              </a:rPr>
              <a:t>сайты, посвященные изготовлению взрывчатых веществ;</a:t>
            </a:r>
          </a:p>
          <a:p>
            <a:pPr lvl="1">
              <a:buFont typeface="Wingdings" pitchFamily="2" charset="2"/>
              <a:buChar char="q"/>
            </a:pPr>
            <a:r>
              <a:rPr lang="ru-RU" sz="2000" dirty="0">
                <a:solidFill>
                  <a:schemeClr val="tx1"/>
                </a:solidFill>
                <a:latin typeface="+mn-lt"/>
                <a:ea typeface="+mn-ea"/>
                <a:cs typeface="+mn-cs"/>
              </a:rPr>
              <a:t>сайты, пропагандирующие наркотики;</a:t>
            </a:r>
          </a:p>
          <a:p>
            <a:pPr lvl="1">
              <a:buFont typeface="Wingdings" pitchFamily="2" charset="2"/>
              <a:buChar char="q"/>
            </a:pPr>
            <a:r>
              <a:rPr lang="ru-RU" sz="2000" dirty="0">
                <a:solidFill>
                  <a:schemeClr val="tx1"/>
                </a:solidFill>
                <a:latin typeface="+mn-lt"/>
                <a:ea typeface="+mn-ea"/>
                <a:cs typeface="+mn-cs"/>
              </a:rPr>
              <a:t>сайты, пропагандирующие </a:t>
            </a:r>
            <a:r>
              <a:rPr lang="ru-RU" sz="2000" dirty="0" smtClean="0">
                <a:solidFill>
                  <a:schemeClr val="tx1"/>
                </a:solidFill>
                <a:latin typeface="+mn-lt"/>
                <a:ea typeface="+mn-ea"/>
                <a:cs typeface="+mn-cs"/>
              </a:rPr>
              <a:t>насилие </a:t>
            </a:r>
            <a:r>
              <a:rPr lang="ru-RU" sz="2000" dirty="0">
                <a:solidFill>
                  <a:schemeClr val="tx1"/>
                </a:solidFill>
                <a:latin typeface="+mn-lt"/>
                <a:ea typeface="+mn-ea"/>
                <a:cs typeface="+mn-cs"/>
              </a:rPr>
              <a:t>и нетерпимость;</a:t>
            </a:r>
          </a:p>
          <a:p>
            <a:pPr lvl="1">
              <a:buFont typeface="Wingdings" pitchFamily="2" charset="2"/>
              <a:buChar char="q"/>
            </a:pPr>
            <a:r>
              <a:rPr lang="ru-RU" sz="2000" dirty="0">
                <a:solidFill>
                  <a:schemeClr val="tx1"/>
                </a:solidFill>
                <a:latin typeface="+mn-lt"/>
                <a:ea typeface="+mn-ea"/>
                <a:cs typeface="+mn-cs"/>
              </a:rPr>
              <a:t>сайты, публикующие  дезинформацию;</a:t>
            </a:r>
          </a:p>
          <a:p>
            <a:pPr lvl="1">
              <a:buFont typeface="Wingdings" pitchFamily="2" charset="2"/>
              <a:buChar char="q"/>
            </a:pPr>
            <a:r>
              <a:rPr lang="ru-RU" sz="2000" dirty="0">
                <a:solidFill>
                  <a:schemeClr val="tx1"/>
                </a:solidFill>
                <a:latin typeface="+mn-lt"/>
                <a:ea typeface="+mn-ea"/>
                <a:cs typeface="+mn-cs"/>
              </a:rPr>
              <a:t>сайты, где продают оружие, наркотики, отравляющие вещества, алкоголь;</a:t>
            </a:r>
          </a:p>
          <a:p>
            <a:pPr lvl="1">
              <a:buFont typeface="Wingdings" pitchFamily="2" charset="2"/>
              <a:buChar char="q"/>
            </a:pPr>
            <a:r>
              <a:rPr lang="ru-RU" sz="2000" dirty="0">
                <a:solidFill>
                  <a:schemeClr val="tx1"/>
                </a:solidFill>
                <a:latin typeface="+mn-lt"/>
                <a:ea typeface="+mn-ea"/>
                <a:cs typeface="+mn-cs"/>
              </a:rPr>
              <a:t>сайты, позволяющие детям принимать участие в азартных играх </a:t>
            </a:r>
            <a:r>
              <a:rPr lang="ru-RU" sz="2000" dirty="0" err="1">
                <a:solidFill>
                  <a:schemeClr val="tx1"/>
                </a:solidFill>
                <a:latin typeface="+mn-lt"/>
                <a:ea typeface="+mn-ea"/>
                <a:cs typeface="+mn-cs"/>
              </a:rPr>
              <a:t>онлайн</a:t>
            </a:r>
            <a:r>
              <a:rPr lang="ru-RU" sz="2000" dirty="0">
                <a:solidFill>
                  <a:schemeClr val="tx1"/>
                </a:solidFill>
                <a:latin typeface="+mn-lt"/>
                <a:ea typeface="+mn-ea"/>
                <a:cs typeface="+mn-cs"/>
              </a:rPr>
              <a:t>;</a:t>
            </a:r>
          </a:p>
          <a:p>
            <a:pPr lvl="1">
              <a:buFont typeface="Wingdings" pitchFamily="2" charset="2"/>
              <a:buChar char="q"/>
            </a:pPr>
            <a:r>
              <a:rPr lang="ru-RU" sz="2000" dirty="0">
                <a:solidFill>
                  <a:schemeClr val="tx1"/>
                </a:solidFill>
                <a:latin typeface="+mn-lt"/>
                <a:ea typeface="+mn-ea"/>
                <a:cs typeface="+mn-cs"/>
              </a:rPr>
              <a:t>сайты, на которых могут собирать и продавать частную информацию о Ваших детях и Вашей семье. </a:t>
            </a:r>
          </a:p>
          <a:p>
            <a:pPr lvl="1">
              <a:buNone/>
            </a:pPr>
            <a:r>
              <a:rPr lang="en-US" sz="1800" dirty="0"/>
              <a:t/>
            </a:r>
            <a:br>
              <a:rPr lang="en-US" sz="1800" dirty="0"/>
            </a:br>
            <a:endParaRPr lang="en-US"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buNone/>
            </a:pPr>
            <a:endParaRPr lang="ru-RU" sz="1800" dirty="0" smtClean="0">
              <a:solidFill>
                <a:schemeClr val="tx1"/>
              </a:solidFill>
              <a:latin typeface="+mn-lt"/>
              <a:ea typeface="+mn-ea"/>
              <a:cs typeface="+mn-cs"/>
            </a:endParaRPr>
          </a:p>
          <a:p>
            <a:endParaRPr lang="ru-RU" sz="1800" dirty="0"/>
          </a:p>
        </p:txBody>
      </p:sp>
      <p:sp>
        <p:nvSpPr>
          <p:cNvPr id="6" name="TextBox 5"/>
          <p:cNvSpPr txBox="1"/>
          <p:nvPr/>
        </p:nvSpPr>
        <p:spPr>
          <a:xfrm>
            <a:off x="611560" y="1772816"/>
            <a:ext cx="7675216" cy="3416320"/>
          </a:xfrm>
          <a:prstGeom prst="rect">
            <a:avLst/>
          </a:prstGeom>
          <a:noFill/>
        </p:spPr>
        <p:txBody>
          <a:bodyPr wrap="square" rtlCol="0">
            <a:spAutoFit/>
          </a:bodyPr>
          <a:lstStyle/>
          <a:p>
            <a:pPr>
              <a:buFont typeface="Wingdings" pitchFamily="2" charset="2"/>
              <a:buChar char="q"/>
            </a:pPr>
            <a:r>
              <a:rPr lang="ru-RU" sz="2400" dirty="0" smtClean="0"/>
              <a:t>Ребенку нужно знать, что нельзя через Интернет давать сведения о своем имени, возрасте, номере телефона, номере школы или домашнем адресе, и т.д. Убедитесь, что у него нет доступа к номеру кредитной карты или банковским данным. Научите ребенка использовать прозвища (</a:t>
            </a:r>
            <a:r>
              <a:rPr lang="ru-RU" sz="2400" dirty="0" err="1" smtClean="0"/>
              <a:t>ники</a:t>
            </a:r>
            <a:r>
              <a:rPr lang="ru-RU" sz="2400" dirty="0" smtClean="0"/>
              <a:t>) при общении через Интернет: анонимность - отличный способ защиты. Не выкладывайте фотографии ребенка на </a:t>
            </a:r>
            <a:r>
              <a:rPr lang="ru-RU" sz="2400" dirty="0" err="1" smtClean="0"/>
              <a:t>веб-страницах</a:t>
            </a:r>
            <a:r>
              <a:rPr lang="ru-RU" sz="2400" dirty="0" smtClean="0"/>
              <a:t> или публичных форумах</a:t>
            </a:r>
            <a:r>
              <a:rPr lang="ru-RU" dirty="0" smtClean="0"/>
              <a: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endParaRPr lang="ru-RU" sz="1800" dirty="0" smtClean="0">
              <a:solidFill>
                <a:schemeClr val="tx1"/>
              </a:solidFill>
              <a:latin typeface="+mn-lt"/>
              <a:ea typeface="+mn-ea"/>
              <a:cs typeface="+mn-cs"/>
            </a:endParaRPr>
          </a:p>
          <a:p>
            <a:pPr lvl="0">
              <a:buFont typeface="Wingdings" pitchFamily="2" charset="2"/>
              <a:buChar char="q"/>
            </a:pPr>
            <a:r>
              <a:rPr lang="ru-RU" sz="2400" dirty="0" smtClean="0">
                <a:solidFill>
                  <a:schemeClr val="tx1"/>
                </a:solidFill>
                <a:latin typeface="+mn-lt"/>
                <a:ea typeface="+mn-ea"/>
                <a:cs typeface="+mn-cs"/>
              </a:rPr>
              <a:t>Не </a:t>
            </a:r>
            <a:r>
              <a:rPr lang="ru-RU" sz="2400" dirty="0">
                <a:solidFill>
                  <a:schemeClr val="tx1"/>
                </a:solidFill>
                <a:latin typeface="+mn-lt"/>
                <a:ea typeface="+mn-ea"/>
                <a:cs typeface="+mn-cs"/>
              </a:rPr>
              <a:t>следует </a:t>
            </a:r>
            <a:r>
              <a:rPr lang="ru-RU" sz="2400" dirty="0" smtClean="0">
                <a:solidFill>
                  <a:schemeClr val="tx1"/>
                </a:solidFill>
                <a:latin typeface="+mn-lt"/>
                <a:ea typeface="+mn-ea"/>
                <a:cs typeface="+mn-cs"/>
              </a:rPr>
              <a:t>открывать </a:t>
            </a:r>
            <a:r>
              <a:rPr lang="ru-RU" sz="2400" dirty="0">
                <a:solidFill>
                  <a:schemeClr val="tx1"/>
                </a:solidFill>
                <a:latin typeface="+mn-lt"/>
                <a:ea typeface="+mn-ea"/>
                <a:cs typeface="+mn-cs"/>
              </a:rPr>
              <a:t>письма электронной почты, файлы или Web-страницы, полученные от людей, которые не знакомы или не внушают </a:t>
            </a:r>
            <a:r>
              <a:rPr lang="ru-RU" sz="2400" dirty="0" smtClean="0">
                <a:solidFill>
                  <a:schemeClr val="tx1"/>
                </a:solidFill>
                <a:latin typeface="+mn-lt"/>
                <a:ea typeface="+mn-ea"/>
                <a:cs typeface="+mn-cs"/>
              </a:rPr>
              <a:t>доверия.</a:t>
            </a:r>
            <a:r>
              <a:rPr lang="ru-RU" sz="2400" dirty="0" smtClean="0"/>
              <a:t> Такие ссылки могут вести на нежелательные сайты, или содержать вирусы, которые заразят Ваш компьютер. Удаляйте с Вашего компьютера следы информации, которую нежелательно обнаружить Вашему ребенку.</a:t>
            </a:r>
            <a:endParaRPr lang="ru-RU" sz="2400" dirty="0">
              <a:solidFill>
                <a:schemeClr val="tx1"/>
              </a:solidFill>
              <a:latin typeface="+mn-lt"/>
              <a:ea typeface="+mn-ea"/>
              <a:cs typeface="+mn-cs"/>
            </a:endParaRPr>
          </a:p>
          <a:p>
            <a:pPr>
              <a:buFont typeface="Wingdings" pitchFamily="2" charset="2"/>
              <a:buChar char="q"/>
            </a:pPr>
            <a:endParaRPr lang="ru-RU"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endParaRPr lang="ru-RU" sz="1800" dirty="0" smtClean="0">
              <a:solidFill>
                <a:schemeClr val="tx1"/>
              </a:solidFill>
              <a:latin typeface="+mn-lt"/>
              <a:ea typeface="+mn-ea"/>
              <a:cs typeface="+mn-cs"/>
            </a:endParaRPr>
          </a:p>
          <a:p>
            <a:pPr lvl="0">
              <a:buFont typeface="Wingdings" pitchFamily="2" charset="2"/>
              <a:buChar char="q"/>
            </a:pPr>
            <a:r>
              <a:rPr lang="ru-RU" sz="2400" dirty="0" smtClean="0">
                <a:solidFill>
                  <a:schemeClr val="tx1"/>
                </a:solidFill>
                <a:latin typeface="+mn-lt"/>
                <a:ea typeface="+mn-ea"/>
                <a:cs typeface="+mn-cs"/>
              </a:rPr>
              <a:t>Встреча </a:t>
            </a:r>
            <a:r>
              <a:rPr lang="ru-RU" sz="2400" dirty="0">
                <a:solidFill>
                  <a:schemeClr val="tx1"/>
                </a:solidFill>
                <a:latin typeface="+mn-lt"/>
                <a:ea typeface="+mn-ea"/>
                <a:cs typeface="+mn-cs"/>
              </a:rPr>
              <a:t>в реальной жизни со знакомыми по </a:t>
            </a:r>
            <a:r>
              <a:rPr lang="ru-RU" sz="2400" dirty="0" err="1">
                <a:solidFill>
                  <a:schemeClr val="tx1"/>
                </a:solidFill>
                <a:latin typeface="+mn-lt"/>
                <a:ea typeface="+mn-ea"/>
                <a:cs typeface="+mn-cs"/>
              </a:rPr>
              <a:t>Интернет-общению</a:t>
            </a:r>
            <a:r>
              <a:rPr lang="ru-RU" sz="2400" dirty="0">
                <a:solidFill>
                  <a:schemeClr val="tx1"/>
                </a:solidFill>
                <a:latin typeface="+mn-lt"/>
                <a:ea typeface="+mn-ea"/>
                <a:cs typeface="+mn-cs"/>
              </a:rPr>
              <a:t> не является очень хорошей идеей, поскольку люди могут быть разными в электронном общении и при реальной встрече, и, если ребенок желает встретиться с ними, родителям следует пойти на первую встречу </a:t>
            </a:r>
            <a:r>
              <a:rPr lang="ru-RU" sz="2400" dirty="0" smtClean="0">
                <a:solidFill>
                  <a:schemeClr val="tx1"/>
                </a:solidFill>
                <a:latin typeface="+mn-lt"/>
                <a:ea typeface="+mn-ea"/>
                <a:cs typeface="+mn-cs"/>
              </a:rPr>
              <a:t>вместе.</a:t>
            </a:r>
            <a:endParaRPr lang="ru-RU" sz="2400" dirty="0">
              <a:solidFill>
                <a:schemeClr val="tx1"/>
              </a:solidFill>
              <a:latin typeface="+mn-lt"/>
              <a:ea typeface="+mn-ea"/>
              <a:cs typeface="+mn-cs"/>
            </a:endParaRPr>
          </a:p>
          <a:p>
            <a:endParaRPr lang="ru-RU"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b="10211"/>
          <a:stretch>
            <a:fillRect/>
          </a:stretch>
        </p:blipFill>
        <p:spPr bwMode="auto">
          <a:xfrm>
            <a:off x="0" y="1142984"/>
            <a:ext cx="9144000" cy="5715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32cdb2004167l">
  <a:themeElements>
    <a:clrScheme name="Тема Office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E3558"/>
        </a:dk1>
        <a:lt1>
          <a:srgbClr val="FFFFFF"/>
        </a:lt1>
        <a:dk2>
          <a:srgbClr val="006666"/>
        </a:dk2>
        <a:lt2>
          <a:srgbClr val="969696"/>
        </a:lt2>
        <a:accent1>
          <a:srgbClr val="E3BE05"/>
        </a:accent1>
        <a:accent2>
          <a:srgbClr val="4BC77A"/>
        </a:accent2>
        <a:accent3>
          <a:srgbClr val="FFFFFF"/>
        </a:accent3>
        <a:accent4>
          <a:srgbClr val="0A2C4A"/>
        </a:accent4>
        <a:accent5>
          <a:srgbClr val="EFDBAA"/>
        </a:accent5>
        <a:accent6>
          <a:srgbClr val="43B46E"/>
        </a:accent6>
        <a:hlink>
          <a:srgbClr val="CC3300"/>
        </a:hlink>
        <a:folHlink>
          <a:srgbClr val="333399"/>
        </a:folHlink>
      </a:clrScheme>
      <a:clrMap bg1="lt1" tx1="dk1" bg2="lt2" tx2="dk2" accent1="accent1" accent2="accent2" accent3="accent3" accent4="accent4" accent5="accent5" accent6="accent6" hlink="hlink" folHlink="folHlink"/>
    </a:extraClrScheme>
    <a:extraClrScheme>
      <a:clrScheme name="Тема Office 2">
        <a:dk1>
          <a:srgbClr val="55238D"/>
        </a:dk1>
        <a:lt1>
          <a:srgbClr val="FFFFFF"/>
        </a:lt1>
        <a:dk2>
          <a:srgbClr val="754ECC"/>
        </a:dk2>
        <a:lt2>
          <a:srgbClr val="C0C0C0"/>
        </a:lt2>
        <a:accent1>
          <a:srgbClr val="869EEC"/>
        </a:accent1>
        <a:accent2>
          <a:srgbClr val="EFA441"/>
        </a:accent2>
        <a:accent3>
          <a:srgbClr val="FFFFFF"/>
        </a:accent3>
        <a:accent4>
          <a:srgbClr val="471C78"/>
        </a:accent4>
        <a:accent5>
          <a:srgbClr val="C3CCF4"/>
        </a:accent5>
        <a:accent6>
          <a:srgbClr val="D9943A"/>
        </a:accent6>
        <a:hlink>
          <a:srgbClr val="63C398"/>
        </a:hlink>
        <a:folHlink>
          <a:srgbClr val="AAC856"/>
        </a:folHlink>
      </a:clrScheme>
      <a:clrMap bg1="lt1" tx1="dk1" bg2="lt2" tx2="dk2" accent1="accent1" accent2="accent2" accent3="accent3" accent4="accent4" accent5="accent5" accent6="accent6" hlink="hlink" folHlink="folHlink"/>
    </a:extraClrScheme>
    <a:extraClrScheme>
      <a:clrScheme name="Тема Office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161</TotalTime>
  <Words>661</Words>
  <Application>Microsoft Office PowerPoint</Application>
  <PresentationFormat>Экран (4:3)</PresentationFormat>
  <Paragraphs>85</Paragraphs>
  <Slides>16</Slides>
  <Notes>4</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32cdb2004167l</vt:lpstr>
      <vt:lpstr>Image</vt:lpstr>
      <vt:lpstr>БЕЗОПАСНОСТЬ ДЕТЕЙ  В ИНТЕРНЕТЕ </vt:lpstr>
      <vt:lpstr> Использование Интернета является безопасным, если выполняются три основные правила:</vt:lpstr>
      <vt:lpstr>Угрозы сети Интернет</vt:lpstr>
      <vt:lpstr>Слайд 4</vt:lpstr>
      <vt:lpstr>Опасности, с которыми дети могут столкнуться в Сети</vt:lpstr>
      <vt:lpstr>Общие правила безопасности при работе в Интернете: </vt:lpstr>
      <vt:lpstr>Общие правила безопасности при работе в Интернете: </vt:lpstr>
      <vt:lpstr>Общие правила безопасности при работе в Интернете: </vt:lpstr>
      <vt:lpstr>Слайд 9</vt:lpstr>
      <vt:lpstr>Тест на интернет-зависимость </vt:lpstr>
      <vt:lpstr>Пять правил при работе с электронной почтой:</vt:lpstr>
      <vt:lpstr>Программы-фильтры</vt:lpstr>
      <vt:lpstr>Программы-фильтры</vt:lpstr>
      <vt:lpstr>Программы-фильтры</vt:lpstr>
      <vt:lpstr>Современные технологии</vt:lpstr>
      <vt:lpstr>Слайд 16</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БЕЗОПАСНОСТЬ ДЕТЕЙ  В ИНТЕРНЕТЕ</dc:title>
  <dc:creator>Маша</dc:creator>
  <cp:lastModifiedBy>Admin</cp:lastModifiedBy>
  <cp:revision>31</cp:revision>
  <dcterms:created xsi:type="dcterms:W3CDTF">2010-03-25T20:10:23Z</dcterms:created>
  <dcterms:modified xsi:type="dcterms:W3CDTF">2013-11-19T07:14:16Z</dcterms:modified>
</cp:coreProperties>
</file>