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8"/>
  </p:notesMasterIdLst>
  <p:sldIdLst>
    <p:sldId id="276" r:id="rId2"/>
    <p:sldId id="277" r:id="rId3"/>
    <p:sldId id="279" r:id="rId4"/>
    <p:sldId id="280" r:id="rId5"/>
    <p:sldId id="281" r:id="rId6"/>
    <p:sldId id="282" r:id="rId7"/>
    <p:sldId id="284" r:id="rId8"/>
    <p:sldId id="278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75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9966FF"/>
    <a:srgbClr val="996600"/>
    <a:srgbClr val="008000"/>
    <a:srgbClr val="009900"/>
    <a:srgbClr val="6600CC"/>
    <a:srgbClr val="99FF33"/>
    <a:srgbClr val="FF0066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261" autoAdjust="0"/>
    <p:restoredTop sz="94664" autoAdjust="0"/>
  </p:normalViewPr>
  <p:slideViewPr>
    <p:cSldViewPr>
      <p:cViewPr varScale="1">
        <p:scale>
          <a:sx n="39" d="100"/>
          <a:sy n="39" d="100"/>
        </p:scale>
        <p:origin x="-64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98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4E34ECE-2624-407A-9D13-A0E9E863B4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32FED-41AF-4C89-A26A-64DE79D33B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98913-7C49-4714-ABBF-6F5B28C73E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757E8B-D156-4215-9FB7-EF647BD02C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8B266E-4044-49E1-9399-A0AB6EF4E0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ультимедиа 3"/>
          <p:cNvSpPr>
            <a:spLocks noGrp="1"/>
          </p:cNvSpPr>
          <p:nvPr>
            <p:ph type="media"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607196-76CB-48AC-99E3-8C5DDF9367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3F251A-F83C-4838-BE1D-17ED3339BA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DAC4D-CA10-45B1-B506-F5DDD708D2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20A117-CD13-42CA-B3CD-ECA8B56D41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82B55-ED59-4B4C-8FAA-1FE253B4F4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9378F-6ADE-4C47-9314-92F6ED6EE4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906D41-BEB5-49B0-BD86-52223A5470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E9A87-1BF1-4EC9-A038-55EF6E0E17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716A9-A118-42E3-8763-88ABE2B9D4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973D0691-F4FD-4A73-AFB5-9533742C1F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8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Дети в интернете</a:t>
            </a:r>
            <a:endParaRPr lang="ru-RU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69378F-6ADE-4C47-9314-92F6ED6EE47A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pic>
        <p:nvPicPr>
          <p:cNvPr id="4" name="Рисунок 3" descr="welcom3(1)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0" y="1676400"/>
            <a:ext cx="4267200" cy="42375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0" y="5638800"/>
            <a:ext cx="53222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Выполнила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Демьяненко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Г.В.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у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читель начальных классов МБОУ Гимназия </a:t>
            </a:r>
          </a:p>
          <a:p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Чишминского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района Республики Башкортостан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553200" y="6381750"/>
            <a:ext cx="2133600" cy="476250"/>
          </a:xfrm>
        </p:spPr>
        <p:txBody>
          <a:bodyPr/>
          <a:lstStyle/>
          <a:p>
            <a:pPr>
              <a:defRPr/>
            </a:pPr>
            <a:fld id="{24906D41-BEB5-49B0-BD86-52223A5470DB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3400" y="2209800"/>
            <a:ext cx="5791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Правило № 2. Установи фильтр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3400" y="27432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Как и всюду на планете,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Есть опасность в интернете.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Мы опасность исключаем,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Если фильтры подключаем. 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9600" y="304800"/>
            <a:ext cx="7772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Чтобы не сталкиваться с неприятной и огорчительной информацией в интернете, установи на свой браузер фильтр, или попроси сделать это взрослых — тогда можешь смело пользоваться интересными тебе страничками в интернете.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Рисунок 6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4724400"/>
            <a:ext cx="2895238" cy="10158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906D41-BEB5-49B0-BD86-52223A5470DB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85800" y="2438400"/>
            <a:ext cx="5160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Правило № 3. Не открывай файлы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5800" y="28956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Не хочу попасть в беду —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Антивирус заведу!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Всем, кто ходит в интернет,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Пригодится наш совет. 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381000"/>
            <a:ext cx="7772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Не скачивай и не открывай неизвестные тебе или присланные незнакомцами файлы из Интернета. Чтобы избежать заражения компьютера вирусом, установи на него специальную программу — антивирус!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Рисунок 6" descr="kaspersk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5200" y="4800600"/>
            <a:ext cx="4495800" cy="1605643"/>
          </a:xfrm>
          <a:prstGeom prst="rect">
            <a:avLst/>
          </a:prstGeom>
        </p:spPr>
      </p:pic>
      <p:pic>
        <p:nvPicPr>
          <p:cNvPr id="8" name="Рисунок 7" descr="prinet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4800600"/>
            <a:ext cx="1762125" cy="1699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906D41-BEB5-49B0-BD86-52223A5470DB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2438400"/>
            <a:ext cx="60342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Правило № 4. Не спеши отправлять </a:t>
            </a:r>
            <a:r>
              <a:rPr lang="en-US" sz="2400" dirty="0" smtClean="0">
                <a:solidFill>
                  <a:srgbClr val="C00000"/>
                </a:solidFill>
              </a:rPr>
              <a:t>SMS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2000" y="29718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Иногда тебе в сети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Вдруг встречаются вруны.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Ты мошенникам не верь,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Информацию проверь! 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38200" y="457200"/>
            <a:ext cx="7696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Если хочешь скачать картинку или мелодию, но тебя просят отправить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</a:rPr>
              <a:t>смс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— не спеши! Сначала проверь этот номер в интернете — безопасно ли отправлять на него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</a:rPr>
              <a:t>смс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и не обманут ли тебя. Сделать это можно на специальном сайте.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Рисунок 5" descr="ugroza-interneta-detym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0599" y="3276600"/>
            <a:ext cx="3538483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906D41-BEB5-49B0-BD86-52223A5470DB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85800" y="1600200"/>
            <a:ext cx="61189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Правило № 5. Осторожно с незнакомыми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9600" y="21336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Злые люди в Интернете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Расставляют свои сети.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С незнакомыми людьми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Ты на встречу не иди! 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5800" y="381000"/>
            <a:ext cx="7924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Не встречайся без родителей с людьми из Интернета вживую. В Интернете многие люди рассказывают о себе неправду.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Рисунок 5" descr="gbi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67200" y="3314700"/>
            <a:ext cx="4114800" cy="3086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906D41-BEB5-49B0-BD86-52223A5470DB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85800" y="2057400"/>
            <a:ext cx="48478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Правило № 6. Будь дружелюбен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9600" y="25908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С грубиянами в сети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Разговор не заводи.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Ну и сам не оплошай —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Никого не обижай.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9600" y="457200"/>
            <a:ext cx="7696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Общаясь в Интернете, будь дружелюбен с другими. Не пиши грубых слов! Ты можешь нечаянно обидеть человека, читать грубости так же неприятно, как и слышать.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Рисунок 5" descr="0_3a851_7fc63923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4191000"/>
            <a:ext cx="1939137" cy="2269589"/>
          </a:xfrm>
          <a:prstGeom prst="rect">
            <a:avLst/>
          </a:prstGeom>
        </p:spPr>
      </p:pic>
      <p:pic>
        <p:nvPicPr>
          <p:cNvPr id="7" name="Рисунок 6" descr="0_3a857_bd2eda1d_ori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4114800"/>
            <a:ext cx="1371253" cy="2468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906D41-BEB5-49B0-BD86-52223A5470DB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828800"/>
            <a:ext cx="55225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Правило № 7. Не рассказывай о себе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243840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Чтобы вор к нам не пришёл,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И чужой нас не нашёл,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Телефон свой, адрес, фото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В интернет не помещай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И другим не сообщай. 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9600" y="457200"/>
            <a:ext cx="7924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Никогда не рассказывай о себе незнакомым людям: где ты живешь, учишься, свой номер телефона. Это должны знать только твои друзья и семья!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Рисунок 5" descr="screenshots-gogu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4343400"/>
            <a:ext cx="5257800" cy="22176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7C9182-D7AE-4325-B59D-91A88EB57221}" type="slidenum">
              <a:rPr lang="ru-RU"/>
              <a:pPr>
                <a:defRPr/>
              </a:pPr>
              <a:t>16</a:t>
            </a:fld>
            <a:endParaRPr lang="ru-RU"/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8610600" cy="5638800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Интернет-ресурсы: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Материал взят с сайта 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Фонд развития интернет. Дети России </a:t>
            </a:r>
            <a:r>
              <a:rPr lang="ru-RU" sz="18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Онлайн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http://detionline.com/mts/rules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Картинки: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http://citycelebrity.ru/citycelebrity/Post.aspx?PostId=31394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http://divmir.ru/inrernet-sayt-biznes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http://dmitriyd1985.livejournal.com/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http://frend.org.ua/post126490322/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http://subscribe.ru/group/sekretyi-uspeshnogo-web-stroitelstva/2367622/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http://imgfotki.yandex.ru/get/3705/inmira.3c/0_3a859_977f56eb_orig.ipg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http://frend.org.ua/post126490322/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http://azbez.com/safety/internet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zhigtrc.ucoz.ru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http://www.gogul.tv/about/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http://azbez.com/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 smtClean="0">
                <a:solidFill>
                  <a:srgbClr val="6666FF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Литература:</a:t>
            </a:r>
            <a:r>
              <a:rPr lang="ru-RU" sz="1800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Полезный и безопасный интернет. Правила безопасного использования интернета для детей младшего школьного возраста. Методическое руководство Москва 2012...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b="1" dirty="0" smtClean="0">
              <a:solidFill>
                <a:schemeClr val="fol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0" name="Рисунок 7" descr="0_85bcf_263c04e3_S.jpg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4038600"/>
            <a:ext cx="1657350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906D41-BEB5-49B0-BD86-52223A5470DB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304800"/>
            <a:ext cx="6477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Интернет — интересный и многогранный мир, который позволяет тебе узнавать много нового, общаться с людьми на разных концах света, играть в интересные игры и делиться с другими своими увлечениями и мыслями.</a:t>
            </a:r>
          </a:p>
          <a:p>
            <a:endParaRPr lang="ru-RU" sz="3200" dirty="0" smtClean="0"/>
          </a:p>
          <a:p>
            <a:endParaRPr lang="ru-RU" sz="3200" dirty="0"/>
          </a:p>
        </p:txBody>
      </p:sp>
      <p:pic>
        <p:nvPicPr>
          <p:cNvPr id="6" name="Рисунок 5" descr="0433202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810000"/>
            <a:ext cx="358140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906D41-BEB5-49B0-BD86-52223A5470DB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09600" y="533400"/>
            <a:ext cx="78406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Знакомство с возможностями интернета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295400"/>
            <a:ext cx="5392823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10000"/>
                  </a:schemeClr>
                </a:solidFill>
              </a:rPr>
              <a:t> Где найти подругу Олю?</a:t>
            </a:r>
          </a:p>
          <a:p>
            <a:r>
              <a:rPr lang="ru-RU" sz="2800" dirty="0" smtClean="0">
                <a:solidFill>
                  <a:schemeClr val="accent2">
                    <a:lumMod val="10000"/>
                  </a:schemeClr>
                </a:solidFill>
              </a:rPr>
              <a:t> Прочитать, что было в школе?</a:t>
            </a:r>
          </a:p>
          <a:p>
            <a:r>
              <a:rPr lang="ru-RU" sz="2800" dirty="0" smtClean="0">
                <a:solidFill>
                  <a:schemeClr val="accent2">
                    <a:lumMod val="10000"/>
                  </a:schemeClr>
                </a:solidFill>
              </a:rPr>
              <a:t> И узнать про все на свете?</a:t>
            </a:r>
          </a:p>
          <a:p>
            <a:r>
              <a:rPr lang="ru-RU" sz="2800" dirty="0" smtClean="0">
                <a:solidFill>
                  <a:schemeClr val="accent2">
                    <a:lumMod val="10000"/>
                  </a:schemeClr>
                </a:solidFill>
              </a:rPr>
              <a:t> Ну конечно, в ИНТЕРНЕТЕ!</a:t>
            </a:r>
          </a:p>
          <a:p>
            <a:endParaRPr lang="ru-RU" sz="2800" dirty="0" smtClean="0">
              <a:solidFill>
                <a:schemeClr val="accent2">
                  <a:lumMod val="1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2">
                    <a:lumMod val="10000"/>
                  </a:schemeClr>
                </a:solidFill>
              </a:rPr>
              <a:t> Там музеи, книги, игры,</a:t>
            </a:r>
          </a:p>
          <a:p>
            <a:r>
              <a:rPr lang="ru-RU" sz="2800" dirty="0" smtClean="0">
                <a:solidFill>
                  <a:schemeClr val="accent2">
                    <a:lumMod val="10000"/>
                  </a:schemeClr>
                </a:solidFill>
              </a:rPr>
              <a:t> Музыка, живые тигры!</a:t>
            </a:r>
          </a:p>
          <a:p>
            <a:r>
              <a:rPr lang="ru-RU" sz="2800" dirty="0" smtClean="0">
                <a:solidFill>
                  <a:schemeClr val="accent2">
                    <a:lumMod val="10000"/>
                  </a:schemeClr>
                </a:solidFill>
              </a:rPr>
              <a:t> Можно все, друзья, найти</a:t>
            </a:r>
          </a:p>
          <a:p>
            <a:r>
              <a:rPr lang="ru-RU" sz="2800" dirty="0" smtClean="0">
                <a:solidFill>
                  <a:schemeClr val="accent2">
                    <a:lumMod val="10000"/>
                  </a:schemeClr>
                </a:solidFill>
              </a:rPr>
              <a:t> В этой сказочной сети!</a:t>
            </a:r>
            <a:endParaRPr lang="ru-RU" sz="2800" dirty="0">
              <a:solidFill>
                <a:schemeClr val="accent2">
                  <a:lumMod val="10000"/>
                </a:schemeClr>
              </a:solidFill>
            </a:endParaRPr>
          </a:p>
        </p:txBody>
      </p:sp>
      <p:pic>
        <p:nvPicPr>
          <p:cNvPr id="5" name="Рисунок 4" descr="10161_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2362200"/>
            <a:ext cx="3581400" cy="40697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906D41-BEB5-49B0-BD86-52223A5470DB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124200" y="685800"/>
            <a:ext cx="1996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Познание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9600" y="1447800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</a:rPr>
              <a:t> Как не сбиться нам с пути? </a:t>
            </a:r>
          </a:p>
          <a:p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</a:rPr>
              <a:t> Где и что в сети найти?</a:t>
            </a:r>
          </a:p>
          <a:p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</a:rPr>
              <a:t> Нам поможет непременно</a:t>
            </a:r>
          </a:p>
          <a:p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</a:rPr>
              <a:t> Поисковая система.</a:t>
            </a:r>
          </a:p>
          <a:p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</a:rPr>
              <a:t> Ей задай любой вопрос —</a:t>
            </a:r>
          </a:p>
          <a:p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</a:rPr>
              <a:t> Все, что интересно!</a:t>
            </a:r>
          </a:p>
          <a:p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</a:rPr>
              <a:t> В миг ответ она найдет</a:t>
            </a:r>
          </a:p>
          <a:p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</a:rPr>
              <a:t> И покажет честно.</a:t>
            </a:r>
            <a:endParaRPr lang="ru-RU" sz="2400" dirty="0">
              <a:solidFill>
                <a:schemeClr val="accent2">
                  <a:lumMod val="10000"/>
                </a:schemeClr>
              </a:solidFill>
            </a:endParaRPr>
          </a:p>
        </p:txBody>
      </p:sp>
      <p:pic>
        <p:nvPicPr>
          <p:cNvPr id="6" name="Рисунок 5" descr="83504b13ab5dc2646ec9b23ca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2514600"/>
            <a:ext cx="38100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906D41-BEB5-49B0-BD86-52223A5470DB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581400" y="762000"/>
            <a:ext cx="13003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Учеба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4800" y="1524000"/>
            <a:ext cx="6400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10000"/>
                  </a:schemeClr>
                </a:solidFill>
              </a:rPr>
              <a:t>В Интернете, в Интернете,</a:t>
            </a:r>
          </a:p>
          <a:p>
            <a:r>
              <a:rPr lang="ru-RU" sz="3200" dirty="0" smtClean="0">
                <a:solidFill>
                  <a:schemeClr val="accent2">
                    <a:lumMod val="10000"/>
                  </a:schemeClr>
                </a:solidFill>
              </a:rPr>
              <a:t>Пруд пруди всего на свете!</a:t>
            </a:r>
          </a:p>
          <a:p>
            <a:r>
              <a:rPr lang="ru-RU" sz="3200" dirty="0" smtClean="0">
                <a:solidFill>
                  <a:schemeClr val="accent2">
                    <a:lumMod val="10000"/>
                  </a:schemeClr>
                </a:solidFill>
              </a:rPr>
              <a:t>Здесь мы можем поучиться,</a:t>
            </a:r>
          </a:p>
          <a:p>
            <a:r>
              <a:rPr lang="ru-RU" sz="3200" dirty="0" smtClean="0">
                <a:solidFill>
                  <a:schemeClr val="accent2">
                    <a:lumMod val="10000"/>
                  </a:schemeClr>
                </a:solidFill>
              </a:rPr>
              <a:t>Быстро текст перевести,</a:t>
            </a:r>
          </a:p>
          <a:p>
            <a:r>
              <a:rPr lang="ru-RU" sz="3200" dirty="0" smtClean="0">
                <a:solidFill>
                  <a:schemeClr val="accent2">
                    <a:lumMod val="10000"/>
                  </a:schemeClr>
                </a:solidFill>
              </a:rPr>
              <a:t>А в </a:t>
            </a:r>
            <a:r>
              <a:rPr lang="ru-RU" sz="3200" dirty="0" err="1" smtClean="0">
                <a:solidFill>
                  <a:schemeClr val="accent2">
                    <a:lumMod val="10000"/>
                  </a:schemeClr>
                </a:solidFill>
              </a:rPr>
              <a:t>онлайн</a:t>
            </a:r>
            <a:r>
              <a:rPr lang="ru-RU" sz="3200" dirty="0" smtClean="0">
                <a:solidFill>
                  <a:schemeClr val="accent2">
                    <a:lumMod val="10000"/>
                  </a:schemeClr>
                </a:solidFill>
              </a:rPr>
              <a:t> библиотеке</a:t>
            </a:r>
          </a:p>
          <a:p>
            <a:r>
              <a:rPr lang="ru-RU" sz="3200" dirty="0" smtClean="0">
                <a:solidFill>
                  <a:schemeClr val="accent2">
                    <a:lumMod val="10000"/>
                  </a:schemeClr>
                </a:solidFill>
              </a:rPr>
              <a:t>Книжку нужную найти.</a:t>
            </a:r>
            <a:endParaRPr lang="ru-RU" sz="3200" dirty="0">
              <a:solidFill>
                <a:schemeClr val="accent2">
                  <a:lumMod val="10000"/>
                </a:schemeClr>
              </a:solidFill>
            </a:endParaRPr>
          </a:p>
        </p:txBody>
      </p:sp>
      <p:pic>
        <p:nvPicPr>
          <p:cNvPr id="6" name="Рисунок 5" descr="0_3a859_977f56eb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0" y="3048000"/>
            <a:ext cx="2906598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906D41-BEB5-49B0-BD86-52223A5470DB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057400" y="304800"/>
            <a:ext cx="47660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Общение на расстоянии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1143000"/>
            <a:ext cx="4078361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</a:rPr>
              <a:t>Расстоянья Интернету</a:t>
            </a:r>
          </a:p>
          <a:p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</a:rPr>
              <a:t>Совершенно не страшны. </a:t>
            </a:r>
          </a:p>
          <a:p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</a:rPr>
              <a:t>За секунду он доставит </a:t>
            </a:r>
          </a:p>
          <a:p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</a:rPr>
              <a:t>Сообщенье хоть с Луны.</a:t>
            </a:r>
          </a:p>
          <a:p>
            <a:endParaRPr lang="ru-RU" sz="2400" dirty="0" smtClean="0">
              <a:solidFill>
                <a:schemeClr val="accent2">
                  <a:lumMod val="1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</a:rPr>
              <a:t>Не печалься, если вдруг </a:t>
            </a:r>
          </a:p>
          <a:p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</a:rPr>
              <a:t>Далеко уехал друг. </a:t>
            </a:r>
          </a:p>
          <a:p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</a:rPr>
              <a:t>Подключаешь Интернет —</a:t>
            </a:r>
          </a:p>
          <a:p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</a:rPr>
              <a:t>Расстоянья больше нет!</a:t>
            </a:r>
          </a:p>
          <a:p>
            <a:endParaRPr lang="ru-RU" sz="2400" dirty="0" smtClean="0">
              <a:solidFill>
                <a:schemeClr val="accent2">
                  <a:lumMod val="1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</a:rPr>
              <a:t>Электронное письмо</a:t>
            </a:r>
          </a:p>
          <a:p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</a:rPr>
              <a:t>Вмиг домчится до него.</a:t>
            </a:r>
          </a:p>
          <a:p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</a:rPr>
              <a:t>Ну а видео-звонок,</a:t>
            </a:r>
          </a:p>
          <a:p>
            <a:r>
              <a:rPr lang="ru-RU" sz="2400" dirty="0" smtClean="0">
                <a:solidFill>
                  <a:schemeClr val="accent2">
                    <a:lumMod val="10000"/>
                  </a:schemeClr>
                </a:solidFill>
              </a:rPr>
              <a:t>Сократит разлуки срок.</a:t>
            </a:r>
            <a:endParaRPr lang="ru-RU" sz="2400" dirty="0">
              <a:solidFill>
                <a:schemeClr val="accent2">
                  <a:lumMod val="10000"/>
                </a:schemeClr>
              </a:solidFill>
            </a:endParaRPr>
          </a:p>
        </p:txBody>
      </p:sp>
      <p:pic>
        <p:nvPicPr>
          <p:cNvPr id="6" name="Рисунок 5" descr="email-marketing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9200" y="2667000"/>
            <a:ext cx="3379298" cy="23896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906D41-BEB5-49B0-BD86-52223A5470DB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676400" y="457200"/>
            <a:ext cx="60805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Будь внимателен и осторожен!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95400" y="1371600"/>
            <a:ext cx="66294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10000"/>
                  </a:schemeClr>
                </a:solidFill>
              </a:rPr>
              <a:t>Мы хотим, чтоб интернет</a:t>
            </a:r>
          </a:p>
          <a:p>
            <a:r>
              <a:rPr lang="ru-RU" sz="2800" dirty="0" smtClean="0">
                <a:solidFill>
                  <a:schemeClr val="accent2">
                    <a:lumMod val="10000"/>
                  </a:schemeClr>
                </a:solidFill>
              </a:rPr>
              <a:t>Был вам другом много лет!</a:t>
            </a:r>
          </a:p>
          <a:p>
            <a:r>
              <a:rPr lang="ru-RU" sz="2800" dirty="0" smtClean="0">
                <a:solidFill>
                  <a:schemeClr val="accent2">
                    <a:lumMod val="10000"/>
                  </a:schemeClr>
                </a:solidFill>
              </a:rPr>
              <a:t>Будешь знать семь правил этих —</a:t>
            </a:r>
          </a:p>
          <a:p>
            <a:r>
              <a:rPr lang="ru-RU" sz="2800" dirty="0" smtClean="0">
                <a:solidFill>
                  <a:schemeClr val="accent2">
                    <a:lumMod val="10000"/>
                  </a:schemeClr>
                </a:solidFill>
              </a:rPr>
              <a:t>Смело плавай в интернете! </a:t>
            </a:r>
            <a:endParaRPr lang="ru-RU" sz="2800" dirty="0">
              <a:solidFill>
                <a:schemeClr val="accent2">
                  <a:lumMod val="10000"/>
                </a:schemeClr>
              </a:solidFill>
            </a:endParaRPr>
          </a:p>
        </p:txBody>
      </p:sp>
      <p:pic>
        <p:nvPicPr>
          <p:cNvPr id="9" name="Рисунок 8" descr="i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3276600"/>
            <a:ext cx="4953000" cy="330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906D41-BEB5-49B0-BD86-52223A5470DB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371600" y="533400"/>
            <a:ext cx="6477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Чтобы чувствовать себя в нем уютно и безопасно, помни о следующих правилах.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on-lajn-igra-nauchit-detej_153126_p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2514600"/>
            <a:ext cx="6486384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906D41-BEB5-49B0-BD86-52223A5470DB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22860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Если что-то непонятно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страшно или неприятно, Быстро к взрослым поспеши,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Расскажи и покажи. 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38200" y="1905000"/>
            <a:ext cx="53126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Правило № 1. Спрашивай взрослых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62000" y="381000"/>
            <a:ext cx="6019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Всегда спрашивай родителей о незнакомых вещах в Интернете. Они расскажут, что безопасно делать, а что нет.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" name="Рисунок 19" descr="2.1_kollazh_ruki_na_ekrane_v_gorode_belaya_nadpis_kopiya.previ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3810000"/>
            <a:ext cx="4190224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2">
      <a:dk1>
        <a:srgbClr val="000066"/>
      </a:dk1>
      <a:lt1>
        <a:srgbClr val="FFFFFF"/>
      </a:lt1>
      <a:dk2>
        <a:srgbClr val="5D93FF"/>
      </a:dk2>
      <a:lt2>
        <a:srgbClr val="FFFFFF"/>
      </a:lt2>
      <a:accent1>
        <a:srgbClr val="6666FF"/>
      </a:accent1>
      <a:accent2>
        <a:srgbClr val="9999FF"/>
      </a:accent2>
      <a:accent3>
        <a:srgbClr val="B6C8FF"/>
      </a:accent3>
      <a:accent4>
        <a:srgbClr val="DADADA"/>
      </a:accent4>
      <a:accent5>
        <a:srgbClr val="B8B8FF"/>
      </a:accent5>
      <a:accent6>
        <a:srgbClr val="8A8AE7"/>
      </a:accent6>
      <a:hlink>
        <a:srgbClr val="FF3300"/>
      </a:hlink>
      <a:folHlink>
        <a:srgbClr val="FF9900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1685</TotalTime>
  <Words>678</Words>
  <Application>Microsoft PowerPoint</Application>
  <PresentationFormat>Экран (4:3)</PresentationFormat>
  <Paragraphs>111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Океан</vt:lpstr>
      <vt:lpstr>Дети в интернете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Интернет-ресурсы: Материал взят с сайта  Фонд развития интернет. Дети России Онлайн http://detionline.com/mts/rules Картинки: http://citycelebrity.ru/citycelebrity/Post.aspx?PostId=31394 http://divmir.ru/inrernet-sayt-biznes http://dmitriyd1985.livejournal.com/ http://frend.org.ua/post126490322/ http://subscribe.ru/group/sekretyi-uspeshnogo-web-stroitelstva/2367622/ http://imgfotki.yandex.ru/get/3705/inmira.3c/0_3a859_977f56eb_orig.ipg http://frend.org.ua/post126490322/ http://azbez.com/safety/internet zhigtrc.ucoz.ru http://www.gogul.tv/about/ http://azbez.com/ Литература: Полезный и безопасный интернет. Правила безопасного использования интернета для детей младшего школьного возраста. Методическое руководство Москва 2012... 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80</cp:revision>
  <cp:lastPrinted>1601-01-01T00:00:00Z</cp:lastPrinted>
  <dcterms:created xsi:type="dcterms:W3CDTF">1601-01-01T00:00:00Z</dcterms:created>
  <dcterms:modified xsi:type="dcterms:W3CDTF">2013-12-25T14:14:39Z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