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62" r:id="rId7"/>
    <p:sldId id="263" r:id="rId8"/>
    <p:sldId id="269" r:id="rId9"/>
    <p:sldId id="277" r:id="rId10"/>
    <p:sldId id="264" r:id="rId11"/>
    <p:sldId id="270" r:id="rId12"/>
    <p:sldId id="278" r:id="rId13"/>
    <p:sldId id="265" r:id="rId14"/>
    <p:sldId id="271" r:id="rId15"/>
    <p:sldId id="279" r:id="rId16"/>
    <p:sldId id="266" r:id="rId17"/>
    <p:sldId id="272" r:id="rId18"/>
    <p:sldId id="273" r:id="rId19"/>
    <p:sldId id="276" r:id="rId20"/>
    <p:sldId id="275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347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804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61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07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6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401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41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71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1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82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08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43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ligainternet.ru/hotiine.php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70670034_book099-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432048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581128"/>
            <a:ext cx="7772400" cy="1728192"/>
          </a:xfrm>
        </p:spPr>
        <p:txBody>
          <a:bodyPr>
            <a:normAutofit fontScale="90000"/>
          </a:bodyPr>
          <a:lstStyle/>
          <a:p>
            <a:r>
              <a:rPr lang="ru-RU" sz="4900" b="1" dirty="0"/>
              <a:t>Детская безопасность в Интернете </a:t>
            </a:r>
            <a:r>
              <a:rPr lang="ru-RU" sz="4900" dirty="0"/>
              <a:t/>
            </a:r>
            <a:br>
              <a:rPr lang="ru-RU" sz="4900" dirty="0"/>
            </a:br>
            <a:r>
              <a:rPr lang="ru-RU" b="1" dirty="0"/>
              <a:t>в помощь </a:t>
            </a:r>
            <a:r>
              <a:rPr lang="ru-RU" b="1" dirty="0" smtClean="0"/>
              <a:t>родителям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49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9e6df_Online-Bully_1_620x4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597588"/>
            <a:ext cx="5422354" cy="378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 err="1"/>
              <a:t>Кибербуллинг</a:t>
            </a:r>
            <a:r>
              <a:rPr lang="ru-RU" dirty="0"/>
              <a:t>- преследование при помощи сообщений, содержащих оскорбления, агрессию, запугивание; хулиганство; </a:t>
            </a:r>
            <a:r>
              <a:rPr lang="ru-RU" dirty="0" smtClean="0"/>
              <a:t>социальное бойкотирование </a:t>
            </a:r>
            <a:r>
              <a:rPr lang="ru-RU" dirty="0"/>
              <a:t>с помощью различных интернет-сервисов.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7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Предупреждение </a:t>
            </a:r>
            <a:r>
              <a:rPr lang="ru-RU" b="1" dirty="0" err="1"/>
              <a:t>кибербуллинга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425355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Объясните детям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что при общении в Интернете, они должны быть дружелюбными с другими пользователями и ни в коем случае не должны писать грубые слова - читать грубости так же неприятно, как и слышать.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Научите детей правильно реагировать на обидные слова или действия других пользователей. Не стоит общаться с агрессором и, тем более, пытаться ответить ему тем же. Возможно, стоит вообще покинуть данный ресурс и удалить оттуда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свою личную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информацию, если не получается решить проблему мирным путем.</a:t>
            </a:r>
          </a:p>
          <a:p>
            <a:endParaRPr lang="ru-RU" sz="20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3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435280" cy="5577483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ребенок стал жертвой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буллинга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помогите ему найти выход из ситуации: практически на всех форумах и сайтах есть возможность заблокировать обидчика, написать жалобу модератору или администрации сайта, потребовать удаление страницы.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Объясните детям, что нельзя использовать Сеть для хулиганства, распространения сплетен или угроз.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Старайтесь следить за тем, что ваш ребенок делает в Интернете, а также следите за его настроением после пользования Сетью.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88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Как защититься от </a:t>
            </a:r>
            <a:r>
              <a:rPr lang="ru-RU" b="1" dirty="0" err="1"/>
              <a:t>кибербуллинга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74953" cy="4525963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провоцировать. Общаться в Интернете следует этично и корректно. Если кто-то начинает оскорблять ребенка в Интернете, необходимо порекомендовать уйти с такого ресурса и поискать более удобную площадку.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Если по электронной почте или другим онлайн-каналам кто-то направляет ребенку угрозы и оскорбления, лучше всего сменить электронные контакты.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Если кто-то выложил в Интернете сцену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киберунижения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ребенка, необходимо сообщить об этом администрации ресурса. Можно также обратиться на горячую линию.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4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Вот на что следует обращать внимание родителям, чтобы вовремя заметить, что ребенок стал жертвой </a:t>
            </a:r>
            <a:r>
              <a:rPr lang="ru-RU" sz="3100" b="1" dirty="0" err="1"/>
              <a:t>кибербуллинга</a:t>
            </a:r>
            <a:r>
              <a:rPr lang="ru-RU" sz="3100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Беспокойное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поведение. Даже самый замкнутый школьник будет переживать из-за происходящего и обязательно выдаст себя своим поведением. Депрессия и нежелание идти в школу - самые явные признаки того, что ребенок подвергается агрессии.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Неприязнь к Интернету. Если ребенок любил проводить время в Интернете и внезапно перестал это делать, следует выяснить причину,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редких случаях детям действительно надоедает проводить время в Сети. Однако, в большинстве случаев, внезапное нежелание пользоваться Интернетом связано с проблемами в виртуальном мире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21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7"/>
            <a:ext cx="8229600" cy="295232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Нервозность при получении новых сообщений. Негативная реакция ребенка на звук приходящего на электронную почту письма должна насторожить родителя. Если ребенок регулярно получает сообщения, которые расстраивают его, поговорите с ним и обсудите содержание этих сообщений.</a:t>
            </a:r>
          </a:p>
          <a:p>
            <a:endParaRPr lang="ru-RU" dirty="0"/>
          </a:p>
        </p:txBody>
      </p:sp>
      <p:pic>
        <p:nvPicPr>
          <p:cNvPr id="1026" name="Picture 2" descr="ciberbully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68960"/>
            <a:ext cx="427338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30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9"/>
            <a:ext cx="8229600" cy="3096344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 err="1"/>
              <a:t>Кибермошенничество</a:t>
            </a:r>
            <a:r>
              <a:rPr lang="ru-RU" dirty="0"/>
              <a:t> - один из видов </a:t>
            </a:r>
            <a:r>
              <a:rPr lang="ru-RU" dirty="0" err="1"/>
              <a:t>киберпреступления</a:t>
            </a:r>
            <a:r>
              <a:rPr lang="ru-RU" dirty="0"/>
              <a:t>, целью которого является причинение материального или иного ущерба путем хищения личной информации пользователя (номера банковских счетов, паспортные данные, коды, пароли и другое).</a:t>
            </a:r>
          </a:p>
          <a:p>
            <a:endParaRPr lang="ru-RU" dirty="0"/>
          </a:p>
        </p:txBody>
      </p:sp>
      <p:pic>
        <p:nvPicPr>
          <p:cNvPr id="5" name="Picture 2" descr="0002-003-httpw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3284985"/>
            <a:ext cx="6048672" cy="3404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5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Что делать, если ребенок все же столкнулся с какими-либо </a:t>
            </a:r>
            <a:r>
              <a:rPr lang="ru-RU" b="1" dirty="0" smtClean="0"/>
              <a:t>рисками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Установите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положительный эмоциональный контакт с ребенком, расположите его к разговору о том, что случилось. Расскажите о своей обеспокоенности тем, что с ним происходит. Ребенок должен вам доверять и знать, что вы хотите разобраться в ситуации и помочь ему, а не наказать.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Постарайтесь внимательно выслушать рассказ о том, что произошло, понять, насколько серьезно произошедшее и насколько серьезно это могло повлиять на ребенка.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Если ребенок расстроен чем-то увиденным (например, кто-то взломал его профиль в социальной сети) или попал в неприятную ситуацию (потратил ваши или свои деньги в результате интернет-мошенничества и прочее), постарайтесь его успокоить и вместе с ним разберитесь в ситуации: что привело к данному результату, какие неверные действия совершил сам ребенок, а где вы не рассказали ему о правилах безопасности в Интернете.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7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264696"/>
          </a:xfrm>
        </p:spPr>
        <p:txBody>
          <a:bodyPr>
            <a:normAutofit fontScale="55000" lnSpcReduction="20000"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Если ситуация связана с насилием в Интернете по отношению к ребенку, то необходимо выяснить информацию об агрессоре, выяснить историю взаимоотношений ребенка и агрессора, выяснить, существует ли договоренность о встрече в реальной жизни; узнать, были ли такие встречи и что известно агрессору о ребенке (реальное имя, фамилия, адрес, телефон, номер школы и тому подобное), твердо настаивайте на избегании встреч с незнакомцами, особенно без свидетелей, проверьте все новые контакты ребенка за последнее время.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Соберите наиболее полную информацию о происшествии, как со слов ребенка, так и с помощью технических средств: зайдите на страницы сайта, где был ваш ребенок, посмотрите список его друзей, прочтите сообщения. При необходимости скопируйте и сохраните эту информацию - в дальнейшем это может вам пригодиться (например, для обращения в правоохранительные органы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87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3573016"/>
            <a:ext cx="84969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 startAt="6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вы не уверены в оценке серьезности произошедшего с вашим ребенком, или ребенок недостаточно откровенен с вами или вообще не готов идти на контакт, или вы не знаете, как поступить в той или иной ситуации, обратитесь к специалисту (телефон доверия, горячая линия и другое), где вам дадут рекомендации о том, куда и в какой форме обратиться, если требуется вмешательство других служб и организаций (МВД, МЧС, Сестры и другие).</a:t>
            </a:r>
          </a:p>
          <a:p>
            <a:endParaRPr lang="ru-RU" dirty="0"/>
          </a:p>
        </p:txBody>
      </p:sp>
      <p:pic>
        <p:nvPicPr>
          <p:cNvPr id="6" name="Picture 2" descr="sifk6_orig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609"/>
            <a:ext cx="7238096" cy="3404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33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408712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98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9800" dirty="0">
                <a:latin typeface="Times New Roman" pitchFamily="18" charset="0"/>
                <a:cs typeface="Times New Roman" pitchFamily="18" charset="0"/>
              </a:rPr>
              <a:t>делает в Интернете ваш ребенок?</a:t>
            </a:r>
          </a:p>
          <a:p>
            <a:pPr marL="0" indent="0">
              <a:buNone/>
            </a:pPr>
            <a:endParaRPr lang="ru-RU" sz="6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sz="7400" dirty="0">
                <a:latin typeface="Times New Roman" pitchFamily="18" charset="0"/>
                <a:cs typeface="Times New Roman" pitchFamily="18" charset="0"/>
              </a:rPr>
              <a:t>Фонда Развития Интернет «Дети России онлайн» показывает, что в большинстве случаев дети - в России и в Европе - знают об Интернете больше, чем их родители. И это заставляет нас задуматься над тем, насколько хорошо дети и подростки понимают природу Интернета и осведомлены о правилах безопасности в Сети.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20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Горячие линии службы поддержки по вопросам безопасности в </a:t>
            </a:r>
            <a:r>
              <a:rPr lang="ru-RU" sz="3600" b="1" dirty="0" smtClean="0"/>
              <a:t>Интернете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32859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500" b="1" dirty="0" smtClean="0">
                <a:latin typeface="Times New Roman" pitchFamily="18" charset="0"/>
                <a:cs typeface="Times New Roman" pitchFamily="18" charset="0"/>
              </a:rPr>
              <a:t>Линия </a:t>
            </a:r>
            <a:r>
              <a:rPr lang="ru-RU" sz="6500" b="1" dirty="0">
                <a:latin typeface="Times New Roman" pitchFamily="18" charset="0"/>
                <a:cs typeface="Times New Roman" pitchFamily="18" charset="0"/>
              </a:rPr>
              <a:t>помощи «Дети Онлайн»</a:t>
            </a:r>
            <a:endParaRPr lang="ru-RU" sz="6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Линия помощи «Дети Онлайн» - служба телефонного и онлайн консультирования для детей и взрослых по проблемам безопасного использования Интернета и мобильной связи. На Линии помощи профессиональную психологическую и информационную поддержку оказывают психологи факультета психологии МГУ имени М.В. Ломоносова и Фонда Развития Интернет. Звонки по России бесплатные. Линия работает с 9 до 18 (по московскому времени) по рабочим дням. </a:t>
            </a:r>
          </a:p>
          <a:p>
            <a:pPr marL="0" indent="0">
              <a:buNone/>
            </a:pPr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Тел</a:t>
            </a:r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6500" b="1" dirty="0">
                <a:latin typeface="Times New Roman" pitchFamily="18" charset="0"/>
                <a:cs typeface="Times New Roman" pitchFamily="18" charset="0"/>
              </a:rPr>
              <a:t>8-800-25-000-15, </a:t>
            </a:r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email: </a:t>
            </a:r>
            <a:r>
              <a:rPr lang="en-US" sz="6500" b="1" dirty="0">
                <a:latin typeface="Times New Roman" pitchFamily="18" charset="0"/>
                <a:cs typeface="Times New Roman" pitchFamily="18" charset="0"/>
              </a:rPr>
              <a:t>heipline@detioniine.com</a:t>
            </a:r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6500" b="1" dirty="0">
                <a:latin typeface="Times New Roman" pitchFamily="18" charset="0"/>
                <a:cs typeface="Times New Roman" pitchFamily="18" charset="0"/>
              </a:rPr>
              <a:t>detioniine.com</a:t>
            </a:r>
            <a:r>
              <a:rPr lang="en-US" sz="65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500" b="1" dirty="0">
                <a:latin typeface="Times New Roman" pitchFamily="18" charset="0"/>
                <a:cs typeface="Times New Roman" pitchFamily="18" charset="0"/>
              </a:rPr>
              <a:t>Горячая линия Лиги безопасного Интернета</a:t>
            </a:r>
          </a:p>
          <a:p>
            <a:pPr marL="0" indent="0">
              <a:buNone/>
            </a:pPr>
            <a:r>
              <a:rPr lang="ru-RU" sz="6500" dirty="0" smtClean="0">
                <a:latin typeface="Times New Roman" pitchFamily="18" charset="0"/>
                <a:cs typeface="Times New Roman" pitchFamily="18" charset="0"/>
              </a:rPr>
              <a:t>Горячая </a:t>
            </a:r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линия по приему сообщений от пользователей Интернета о ресурсах, содержащих материалы с признаками противоправности, функционирует при поддержке Лиги безопасного Интернета. Специалисты горячей линии принимают анализируют сообщения пользователей по двум категориям: детская порнография и пропаганда и сбыт наркотиков. </a:t>
            </a:r>
            <a:r>
              <a:rPr lang="ru-RU" sz="6500" dirty="0" smtClean="0">
                <a:latin typeface="Times New Roman" pitchFamily="18" charset="0"/>
                <a:cs typeface="Times New Roman" pitchFamily="18" charset="0"/>
              </a:rPr>
              <a:t>Сервис является </a:t>
            </a:r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анонимным и бесплатным, </a:t>
            </a:r>
            <a:r>
              <a:rPr lang="en-US" sz="6500" b="1" u="sng" dirty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6500" b="1" u="sng" dirty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6500" b="1" u="sng" dirty="0" err="1">
                <a:latin typeface="Times New Roman" pitchFamily="18" charset="0"/>
                <a:cs typeface="Times New Roman" pitchFamily="18" charset="0"/>
                <a:hlinkClick r:id="rId2"/>
              </a:rPr>
              <a:t>ligainternet</a:t>
            </a:r>
            <a:r>
              <a:rPr lang="ru-RU" sz="6500" b="1" u="sng" dirty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6500" b="1" u="sng" dirty="0" err="1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6500" b="1" u="sng" dirty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6500" b="1" u="sng" dirty="0" err="1">
                <a:latin typeface="Times New Roman" pitchFamily="18" charset="0"/>
                <a:cs typeface="Times New Roman" pitchFamily="18" charset="0"/>
                <a:hlinkClick r:id="rId2"/>
              </a:rPr>
              <a:t>hotiine</a:t>
            </a:r>
            <a:r>
              <a:rPr lang="ru-RU" sz="6500" b="1" u="sng" dirty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6500" b="1" u="sng" dirty="0" err="1">
                <a:latin typeface="Times New Roman" pitchFamily="18" charset="0"/>
                <a:cs typeface="Times New Roman" pitchFamily="18" charset="0"/>
                <a:hlinkClick r:id="rId2"/>
              </a:rPr>
              <a:t>php</a:t>
            </a:r>
            <a:r>
              <a:rPr lang="ru-RU" sz="6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93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Линии помощи и телефоны </a:t>
            </a:r>
            <a:r>
              <a:rPr lang="ru-RU" b="1" dirty="0" smtClean="0"/>
              <a:t>доверия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978021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Центр экстренной психологической помощи МЧС России. Телефон горячей линии: (495) 626-37-07, (812) 718-25-16. Горячие линии работают круглосуточно.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Всероссийский детский телефон доверия. Телефон: 8-800-2000-122. Звонок с любого телефонного номера, в том числе мобильного - бесплатный, звонить можно в любое время суток.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Детский телефон Доверия. Доступен круглосуточно. Телефон: (495) 624-60-01.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Службы психологической помощи по регионам России на сайте: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ya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roditel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Центр экстренной психологической помощи Московского психолого-педагогического университета. Работает с понедельника по пятницу с 9.00 до 20.00, в субботу 10.00 до 20.00, Телефон: (499) 795-15-01.</a:t>
            </a:r>
          </a:p>
          <a:p>
            <a:pPr marL="514350" indent="-514350">
              <a:buFont typeface="+mj-lt"/>
              <a:buAutoNum type="arabicPeriod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2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3629000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 startAt="6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Телефон доверия для подростков и молодых людей, переживших сексуальное насилие «Сестры». Телефон: (499) 901-02-01.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Центр психолого-медико-социального сопровождения «Озон» оказывает комплексную помощь детям и их семьям по широкому кругу вопросов. Телефон: (499) 265-01-18,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фонде НАН вы можете получить информацию о диагностике и лечении игровой компьютерной зависимости. Телефон: (499) 126-04-51. Адрес в Интернете: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Детско-подростковый реабилитационный комплекс «Квартал» НД №12 предоставляет консультации по вопросам игровой зависимости. Телефон: (499) 783-27-67.</a:t>
            </a:r>
          </a:p>
          <a:p>
            <a:endParaRPr lang="ru-RU" dirty="0"/>
          </a:p>
        </p:txBody>
      </p:sp>
      <p:pic>
        <p:nvPicPr>
          <p:cNvPr id="2050" name="Picture 2" descr="informatika"/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933056"/>
            <a:ext cx="55446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085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Новое поколение пользователей Интернета западные эксперты называют «носителями цифровой культуры», и наша задача - сделать их опыт в Сети максимально полезным и позитивным.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помощь родителям здесь могут прийти гибкие технологические решения, которые позволяют оградить ребенка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нежелательного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контента и других рисков в Сети, не ограничивая при этом его доступ к огромному количеству полезных образовательных и развлекательных ресурсов в Интернете.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62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Никакие технологии, даже самые инновационные, не могут заменить родительского контроля. Поэтому главная задача - рассказать ребенку о правилах безопасности в Сети. Самые основные из них лежат на поверхности: не говори никому свой пароль, не размещай конфиденциальную информацию в социальных сетях, относись с осторожностью к онлайн-знакомствам и не выводи их за пределы виртуального пространства. Это для совсем маленьких.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Подростки могут столкнуться и с более серьезными угрозами, которые перешагнули из реальной жизни в Интернет: контентом сексуального содержания, интернет-мошенничеством и даже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кибербуллингом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(травлей и проявлениями агрессии в Сети).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89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229600" cy="216024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Контентные риски в Интернете, с которыми может столкнуться ребёнок</a:t>
            </a:r>
            <a:endParaRPr lang="ru-RU" sz="4800" b="1" dirty="0"/>
          </a:p>
        </p:txBody>
      </p:sp>
      <p:pic>
        <p:nvPicPr>
          <p:cNvPr id="4" name="Picture 2" descr="47449644-393054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5904656" cy="37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26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a92cc25865d6b4288c04c4f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0"/>
          <a:stretch>
            <a:fillRect/>
          </a:stretch>
        </p:blipFill>
        <p:spPr bwMode="auto">
          <a:xfrm>
            <a:off x="2915816" y="4509120"/>
            <a:ext cx="2880320" cy="1854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/>
              <a:t>Контентные риски</a:t>
            </a:r>
            <a:r>
              <a:rPr lang="ru-RU" dirty="0"/>
              <a:t> - это материалы (тексты, картинки, аудио- и видеофайлы, ссылки на сторонние ресурсы), содержащие насилие, агрессию, эротику и порнографию, нецензурную лексику, информацию, разжигающую расовую ненависть, пропаганду анорексии и булимии, суицида, азартных игр, наркотических веществ и т.д.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56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1341395948_pogovorka_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" t="6383" r="3563" b="8511"/>
          <a:stretch>
            <a:fillRect/>
          </a:stretch>
        </p:blipFill>
        <p:spPr bwMode="auto">
          <a:xfrm>
            <a:off x="4788024" y="4005064"/>
            <a:ext cx="403244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9"/>
            <a:ext cx="8208912" cy="4464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u="sng" dirty="0" err="1" smtClean="0"/>
              <a:t>Груминг</a:t>
            </a:r>
            <a:r>
              <a:rPr lang="ru-RU" b="1" u="sng" dirty="0" smtClean="0"/>
              <a:t> - </a:t>
            </a:r>
            <a:r>
              <a:rPr lang="ru-RU" dirty="0" smtClean="0"/>
              <a:t>установление </a:t>
            </a:r>
            <a:r>
              <a:rPr lang="ru-RU" dirty="0"/>
              <a:t>дружеских отношений с ребенком с целью вступления в сексуальный контакт. Знакомство чаще всего происходит в чате, на форуме или в социальной сети от имени ровесника ребенка. Общаясь лично («в </a:t>
            </a:r>
            <a:r>
              <a:rPr lang="ru-RU" dirty="0" err="1"/>
              <a:t>привате</a:t>
            </a:r>
            <a:r>
              <a:rPr lang="ru-RU" dirty="0"/>
              <a:t>»), злоумышленник входит в доверие к ребенку, пытается узнать личную информацию и договориться о встрече.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12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/>
              <a:t>Предупреждение </a:t>
            </a:r>
            <a:r>
              <a:rPr lang="ru-RU" b="1" dirty="0" err="1"/>
              <a:t>груминга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4896544"/>
          </a:xfrm>
        </p:spPr>
        <p:txBody>
          <a:bodyPr>
            <a:normAutofit fontScale="3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Будьте </a:t>
            </a:r>
            <a:r>
              <a:rPr lang="ru-RU" sz="8600" dirty="0">
                <a:latin typeface="Times New Roman" pitchFamily="18" charset="0"/>
                <a:cs typeface="Times New Roman" pitchFamily="18" charset="0"/>
              </a:rPr>
              <a:t>в курсе того, с кем контактирует в Интернете ваш ребенок, старайтесь регулярно проверять список контактов своих детей, чтобы убедиться, что они лично знают всех, с кем они общаются.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8600" dirty="0">
                <a:latin typeface="Times New Roman" pitchFamily="18" charset="0"/>
                <a:cs typeface="Times New Roman" pitchFamily="18" charset="0"/>
              </a:rPr>
              <a:t>Объясните ребенку, что нельзя разглашать в Интернете информацию личного характера (номер телефона, домашний адрес, название/номер школы и т.д.), а также пересылать интернет - знакомым свои фотографии.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8600" dirty="0">
                <a:latin typeface="Times New Roman" pitchFamily="18" charset="0"/>
                <a:cs typeface="Times New Roman" pitchFamily="18" charset="0"/>
              </a:rPr>
              <a:t>Если ребенок интересуется контактами с людьми намного старше его, следует провести разъяснительную беседу.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0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позволяйте вашему ребенку встречаться с онлайн-знакомыми без вашего разрешения или в отсутствие взрослого человека. Если ребенок желает встретиться с новым интернет-другом, следует настоять на сопровождении ребенка на эту встречу.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Интересуйтесь тем, куда и с кем ходит ваш ребенок.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Объясните ребенку основные правила поведения в Сети: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Нельзя делиться с виртуальными знакомыми персональной информацией, а встречаться с ними в реальной жизни следует только под наблюдением родителей.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интернет-общение становится негативным, такое общение следует прервать и не возобновлять.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09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1716</Words>
  <Application>Microsoft Office PowerPoint</Application>
  <PresentationFormat>Экран (4:3)</PresentationFormat>
  <Paragraphs>60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Детская безопасность в Интернете  в помощь родителям   </vt:lpstr>
      <vt:lpstr>Презентация PowerPoint</vt:lpstr>
      <vt:lpstr>Презентация PowerPoint</vt:lpstr>
      <vt:lpstr>Презентация PowerPoint</vt:lpstr>
      <vt:lpstr>Контентные риски в Интернете, с которыми может столкнуться ребёнок</vt:lpstr>
      <vt:lpstr>Презентация PowerPoint</vt:lpstr>
      <vt:lpstr>Презентация PowerPoint</vt:lpstr>
      <vt:lpstr>Предупреждение груминга:</vt:lpstr>
      <vt:lpstr>Презентация PowerPoint</vt:lpstr>
      <vt:lpstr>Презентация PowerPoint</vt:lpstr>
      <vt:lpstr>Предупреждение кибербуллинга:</vt:lpstr>
      <vt:lpstr>Презентация PowerPoint</vt:lpstr>
      <vt:lpstr>Как защититься от кибербуллинга:</vt:lpstr>
      <vt:lpstr>Вот на что следует обращать внимание родителям, чтобы вовремя заметить, что ребенок стал жертвой кибербуллинга:</vt:lpstr>
      <vt:lpstr>Презентация PowerPoint</vt:lpstr>
      <vt:lpstr>Презентация PowerPoint</vt:lpstr>
      <vt:lpstr>Что делать, если ребенок все же столкнулся с какими-либо рисками</vt:lpstr>
      <vt:lpstr>Презентация PowerPoint</vt:lpstr>
      <vt:lpstr>Презентация PowerPoint</vt:lpstr>
      <vt:lpstr>Горячие линии службы поддержки по вопросам безопасности в Интернете</vt:lpstr>
      <vt:lpstr>Линии помощи и телефоны доверия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Детская безопасность в Интернете  в помощь учителям и родителям</dc:title>
  <dc:creator>USER</dc:creator>
  <cp:lastModifiedBy>USER</cp:lastModifiedBy>
  <cp:revision>11</cp:revision>
  <dcterms:created xsi:type="dcterms:W3CDTF">2013-12-06T08:47:19Z</dcterms:created>
  <dcterms:modified xsi:type="dcterms:W3CDTF">2013-12-11T13:57:33Z</dcterms:modified>
</cp:coreProperties>
</file>