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82" r:id="rId5"/>
    <p:sldId id="279" r:id="rId6"/>
    <p:sldId id="320" r:id="rId7"/>
    <p:sldId id="313" r:id="rId8"/>
    <p:sldId id="278" r:id="rId9"/>
    <p:sldId id="299" r:id="rId10"/>
    <p:sldId id="319" r:id="rId11"/>
    <p:sldId id="259" r:id="rId12"/>
    <p:sldId id="261" r:id="rId13"/>
    <p:sldId id="263" r:id="rId14"/>
    <p:sldId id="264" r:id="rId15"/>
    <p:sldId id="270" r:id="rId16"/>
    <p:sldId id="280" r:id="rId17"/>
    <p:sldId id="271" r:id="rId18"/>
    <p:sldId id="281" r:id="rId19"/>
    <p:sldId id="269" r:id="rId20"/>
    <p:sldId id="265" r:id="rId21"/>
    <p:sldId id="266" r:id="rId22"/>
    <p:sldId id="267" r:id="rId23"/>
    <p:sldId id="268" r:id="rId24"/>
    <p:sldId id="260" r:id="rId25"/>
    <p:sldId id="283" r:id="rId26"/>
    <p:sldId id="284" r:id="rId27"/>
    <p:sldId id="324" r:id="rId28"/>
    <p:sldId id="273" r:id="rId29"/>
    <p:sldId id="298" r:id="rId30"/>
    <p:sldId id="318" r:id="rId31"/>
    <p:sldId id="272" r:id="rId32"/>
    <p:sldId id="275" r:id="rId33"/>
    <p:sldId id="276" r:id="rId34"/>
    <p:sldId id="277" r:id="rId35"/>
    <p:sldId id="323" r:id="rId36"/>
    <p:sldId id="285" r:id="rId37"/>
    <p:sldId id="286" r:id="rId38"/>
    <p:sldId id="306" r:id="rId39"/>
    <p:sldId id="287" r:id="rId40"/>
    <p:sldId id="288" r:id="rId41"/>
    <p:sldId id="314" r:id="rId42"/>
    <p:sldId id="289" r:id="rId43"/>
    <p:sldId id="326" r:id="rId44"/>
    <p:sldId id="291" r:id="rId45"/>
    <p:sldId id="290" r:id="rId46"/>
    <p:sldId id="292" r:id="rId47"/>
    <p:sldId id="293" r:id="rId48"/>
    <p:sldId id="305" r:id="rId49"/>
    <p:sldId id="300" r:id="rId50"/>
    <p:sldId id="302" r:id="rId51"/>
    <p:sldId id="303" r:id="rId52"/>
    <p:sldId id="304" r:id="rId53"/>
    <p:sldId id="312" r:id="rId54"/>
    <p:sldId id="294" r:id="rId55"/>
    <p:sldId id="295" r:id="rId56"/>
    <p:sldId id="296" r:id="rId57"/>
    <p:sldId id="307" r:id="rId58"/>
    <p:sldId id="309" r:id="rId59"/>
    <p:sldId id="308" r:id="rId60"/>
    <p:sldId id="310" r:id="rId61"/>
    <p:sldId id="297" r:id="rId62"/>
    <p:sldId id="315" r:id="rId63"/>
    <p:sldId id="317" r:id="rId64"/>
    <p:sldId id="316" r:id="rId65"/>
    <p:sldId id="321" r:id="rId66"/>
    <p:sldId id="322" r:id="rId67"/>
    <p:sldId id="325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7AC0EF8-81E3-40E0-B365-76DDB4245A75}">
          <p14:sldIdLst>
            <p14:sldId id="256"/>
            <p14:sldId id="257"/>
            <p14:sldId id="258"/>
            <p14:sldId id="282"/>
            <p14:sldId id="279"/>
            <p14:sldId id="320"/>
            <p14:sldId id="313"/>
            <p14:sldId id="278"/>
            <p14:sldId id="299"/>
            <p14:sldId id="319"/>
          </p14:sldIdLst>
        </p14:section>
        <p14:section name="Опасности WWW" id="{8E0E0995-0843-49C9-9CFC-662437FA7E03}">
          <p14:sldIdLst>
            <p14:sldId id="259"/>
            <p14:sldId id="261"/>
            <p14:sldId id="263"/>
            <p14:sldId id="264"/>
            <p14:sldId id="270"/>
            <p14:sldId id="280"/>
            <p14:sldId id="271"/>
            <p14:sldId id="281"/>
            <p14:sldId id="269"/>
            <p14:sldId id="265"/>
            <p14:sldId id="266"/>
            <p14:sldId id="267"/>
            <p14:sldId id="268"/>
            <p14:sldId id="260"/>
            <p14:sldId id="283"/>
            <p14:sldId id="284"/>
            <p14:sldId id="324"/>
            <p14:sldId id="273"/>
            <p14:sldId id="298"/>
            <p14:sldId id="318"/>
          </p14:sldIdLst>
        </p14:section>
        <p14:section name="Защищённость различных ОС" id="{A64F9F4C-7592-43DB-BF7B-5572A9EFF875}">
          <p14:sldIdLst>
            <p14:sldId id="272"/>
            <p14:sldId id="275"/>
            <p14:sldId id="276"/>
            <p14:sldId id="277"/>
            <p14:sldId id="323"/>
          </p14:sldIdLst>
        </p14:section>
        <p14:section name="Пути «заражения»" id="{84C3EC1D-4F07-4C4E-B4C6-DC5E900F4C45}">
          <p14:sldIdLst>
            <p14:sldId id="285"/>
            <p14:sldId id="286"/>
            <p14:sldId id="306"/>
            <p14:sldId id="287"/>
            <p14:sldId id="288"/>
            <p14:sldId id="314"/>
            <p14:sldId id="289"/>
            <p14:sldId id="326"/>
          </p14:sldIdLst>
        </p14:section>
        <p14:section name="Способы защиты, борьбы, профилактики/" id="{55183E97-BD5F-4469-A265-E2F9CF350CCD}">
          <p14:sldIdLst>
            <p14:sldId id="291"/>
            <p14:sldId id="290"/>
            <p14:sldId id="292"/>
            <p14:sldId id="293"/>
            <p14:sldId id="305"/>
            <p14:sldId id="300"/>
            <p14:sldId id="302"/>
            <p14:sldId id="303"/>
            <p14:sldId id="304"/>
            <p14:sldId id="312"/>
            <p14:sldId id="294"/>
            <p14:sldId id="295"/>
            <p14:sldId id="296"/>
            <p14:sldId id="307"/>
            <p14:sldId id="309"/>
          </p14:sldIdLst>
        </p14:section>
        <p14:section name="Информационная безопасность" id="{B902532B-F031-40E6-908C-FB72C72602B3}">
          <p14:sldIdLst>
            <p14:sldId id="308"/>
            <p14:sldId id="310"/>
            <p14:sldId id="297"/>
            <p14:sldId id="315"/>
            <p14:sldId id="317"/>
            <p14:sldId id="316"/>
            <p14:sldId id="321"/>
            <p14:sldId id="322"/>
            <p14:sldId id="32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8" autoAdjust="0"/>
    <p:restoredTop sz="86356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21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A9B76-470C-4320-8D34-5657103B9989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0B816F-B7D4-46A5-9C2A-24C14E1127AC}">
      <dgm:prSet phldrT="[Текст]" custT="1"/>
      <dgm:spPr/>
      <dgm:t>
        <a:bodyPr/>
        <a:lstStyle/>
        <a:p>
          <a:r>
            <a:rPr lang="ru-RU" sz="4400" b="1" dirty="0" smtClean="0">
              <a:solidFill>
                <a:schemeClr val="tx1"/>
              </a:solidFill>
            </a:rPr>
            <a:t>Платное ПО</a:t>
          </a:r>
          <a:endParaRPr lang="ru-RU" sz="4400" b="1" dirty="0">
            <a:solidFill>
              <a:schemeClr val="tx1"/>
            </a:solidFill>
          </a:endParaRPr>
        </a:p>
      </dgm:t>
    </dgm:pt>
    <dgm:pt modelId="{2CEA7D72-3CBF-4A5B-8AFC-3F62D089CFC0}" type="parTrans" cxnId="{3C955E19-4F0D-4C44-AF7E-100A6BD9BAC0}">
      <dgm:prSet/>
      <dgm:spPr/>
      <dgm:t>
        <a:bodyPr/>
        <a:lstStyle/>
        <a:p>
          <a:endParaRPr lang="ru-RU"/>
        </a:p>
      </dgm:t>
    </dgm:pt>
    <dgm:pt modelId="{18898CBB-DBBA-42A1-A413-3C4F579E4BAA}" type="sibTrans" cxnId="{3C955E19-4F0D-4C44-AF7E-100A6BD9BAC0}">
      <dgm:prSet/>
      <dgm:spPr/>
      <dgm:t>
        <a:bodyPr/>
        <a:lstStyle/>
        <a:p>
          <a:endParaRPr lang="ru-RU"/>
        </a:p>
      </dgm:t>
    </dgm:pt>
    <dgm:pt modelId="{2686C207-E528-459D-B6A4-859951706B91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1"/>
              </a:solidFill>
            </a:rPr>
            <a:t>Kaspersky Lab</a:t>
          </a:r>
          <a:endParaRPr lang="ru-RU" sz="3600" dirty="0" smtClean="0">
            <a:solidFill>
              <a:schemeClr val="bg1"/>
            </a:solidFill>
          </a:endParaRPr>
        </a:p>
      </dgm:t>
    </dgm:pt>
    <dgm:pt modelId="{05E5768A-C470-44BF-A930-CAAF51D18515}" type="parTrans" cxnId="{B07E6BE2-0429-4E8D-B2A0-112E442691AC}">
      <dgm:prSet/>
      <dgm:spPr/>
      <dgm:t>
        <a:bodyPr/>
        <a:lstStyle/>
        <a:p>
          <a:endParaRPr lang="ru-RU"/>
        </a:p>
      </dgm:t>
    </dgm:pt>
    <dgm:pt modelId="{6DED877A-338B-45AD-B071-57D8FABB4690}" type="sibTrans" cxnId="{B07E6BE2-0429-4E8D-B2A0-112E442691AC}">
      <dgm:prSet/>
      <dgm:spPr/>
      <dgm:t>
        <a:bodyPr/>
        <a:lstStyle/>
        <a:p>
          <a:endParaRPr lang="ru-RU"/>
        </a:p>
      </dgm:t>
    </dgm:pt>
    <dgm:pt modelId="{FA87DFD6-AF9D-47A0-B272-26577A52BAE8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1"/>
              </a:solidFill>
            </a:rPr>
            <a:t>ESET Nod </a:t>
          </a:r>
          <a:r>
            <a:rPr lang="ru-RU" sz="3600" dirty="0" smtClean="0">
              <a:solidFill>
                <a:schemeClr val="bg1"/>
              </a:solidFill>
            </a:rPr>
            <a:t>32 </a:t>
          </a:r>
          <a:endParaRPr lang="ru-RU" sz="3600" dirty="0">
            <a:solidFill>
              <a:schemeClr val="bg1"/>
            </a:solidFill>
          </a:endParaRPr>
        </a:p>
      </dgm:t>
    </dgm:pt>
    <dgm:pt modelId="{369BF918-75F8-4D4D-9B9C-CABA2F6F8F12}" type="parTrans" cxnId="{E7942C3C-AFBB-45D7-BADE-B980B87F1231}">
      <dgm:prSet/>
      <dgm:spPr/>
      <dgm:t>
        <a:bodyPr/>
        <a:lstStyle/>
        <a:p>
          <a:endParaRPr lang="ru-RU"/>
        </a:p>
      </dgm:t>
    </dgm:pt>
    <dgm:pt modelId="{05FD4FBB-A0F9-4C8C-98D8-A49DD9F38B13}" type="sibTrans" cxnId="{E7942C3C-AFBB-45D7-BADE-B980B87F1231}">
      <dgm:prSet/>
      <dgm:spPr/>
      <dgm:t>
        <a:bodyPr/>
        <a:lstStyle/>
        <a:p>
          <a:endParaRPr lang="ru-RU"/>
        </a:p>
      </dgm:t>
    </dgm:pt>
    <dgm:pt modelId="{01B41C7A-112D-4BAA-9EBB-60036E4F72A2}">
      <dgm:prSet phldrT="[Текст]" custT="1"/>
      <dgm:spPr>
        <a:noFill/>
        <a:ln>
          <a:solidFill>
            <a:schemeClr val="bg1"/>
          </a:solidFill>
        </a:ln>
      </dgm:spPr>
      <dgm:t>
        <a:bodyPr/>
        <a:lstStyle/>
        <a:p>
          <a:r>
            <a:rPr lang="en-US" sz="3600" dirty="0" err="1" smtClean="0">
              <a:solidFill>
                <a:schemeClr val="bg1"/>
              </a:solidFill>
            </a:rPr>
            <a:t>Comodo</a:t>
          </a:r>
          <a:r>
            <a:rPr lang="ru-RU" sz="3600" dirty="0" smtClean="0">
              <a:solidFill>
                <a:schemeClr val="bg1"/>
              </a:solidFill>
            </a:rPr>
            <a:t> (</a:t>
          </a:r>
          <a:r>
            <a:rPr lang="en-US" sz="3600" dirty="0" smtClean="0">
              <a:solidFill>
                <a:schemeClr val="bg1"/>
              </a:solidFill>
            </a:rPr>
            <a:t>Firewall</a:t>
          </a:r>
          <a:r>
            <a:rPr lang="ru-RU" sz="3600" dirty="0" smtClean="0">
              <a:solidFill>
                <a:schemeClr val="bg1"/>
              </a:solidFill>
            </a:rPr>
            <a:t>)</a:t>
          </a:r>
          <a:endParaRPr lang="ru-RU" sz="3600" dirty="0">
            <a:solidFill>
              <a:schemeClr val="bg1"/>
            </a:solidFill>
          </a:endParaRPr>
        </a:p>
      </dgm:t>
    </dgm:pt>
    <dgm:pt modelId="{2928B1BD-B080-491E-A9AC-DD8578A2EE70}" type="parTrans" cxnId="{A5541B56-3F74-4E24-AE3C-5C80BF481D24}">
      <dgm:prSet/>
      <dgm:spPr/>
      <dgm:t>
        <a:bodyPr/>
        <a:lstStyle/>
        <a:p>
          <a:endParaRPr lang="ru-RU"/>
        </a:p>
      </dgm:t>
    </dgm:pt>
    <dgm:pt modelId="{48389A00-1C0D-4EEC-95F0-F2DDA5BEC71E}" type="sibTrans" cxnId="{A5541B56-3F74-4E24-AE3C-5C80BF481D24}">
      <dgm:prSet/>
      <dgm:spPr/>
      <dgm:t>
        <a:bodyPr/>
        <a:lstStyle/>
        <a:p>
          <a:endParaRPr lang="ru-RU"/>
        </a:p>
      </dgm:t>
    </dgm:pt>
    <dgm:pt modelId="{5302E040-FF39-49DA-AC14-FC46902FB6E4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Бесплатное/</a:t>
          </a:r>
          <a:r>
            <a:rPr lang="en-US" sz="3600" b="1" dirty="0" err="1" smtClean="0">
              <a:solidFill>
                <a:schemeClr val="tx1"/>
              </a:solidFill>
            </a:rPr>
            <a:t>FreeWare</a:t>
          </a:r>
          <a:endParaRPr lang="ru-RU" sz="3600" b="1" dirty="0">
            <a:solidFill>
              <a:schemeClr val="tx1"/>
            </a:solidFill>
          </a:endParaRPr>
        </a:p>
      </dgm:t>
    </dgm:pt>
    <dgm:pt modelId="{7DAA26F8-7BBA-42A8-8B03-25B358CFD140}" type="parTrans" cxnId="{2085CDBA-D538-467B-9AEA-2DAD0E5053AE}">
      <dgm:prSet/>
      <dgm:spPr/>
      <dgm:t>
        <a:bodyPr/>
        <a:lstStyle/>
        <a:p>
          <a:endParaRPr lang="ru-RU"/>
        </a:p>
      </dgm:t>
    </dgm:pt>
    <dgm:pt modelId="{B2DE598E-D1F6-467B-83C3-520F739E7403}" type="sibTrans" cxnId="{2085CDBA-D538-467B-9AEA-2DAD0E5053AE}">
      <dgm:prSet/>
      <dgm:spPr/>
      <dgm:t>
        <a:bodyPr/>
        <a:lstStyle/>
        <a:p>
          <a:endParaRPr lang="ru-RU"/>
        </a:p>
      </dgm:t>
    </dgm:pt>
    <dgm:pt modelId="{16C15250-B2DB-46F8-AC48-16171F496122}">
      <dgm:prSet phldrT="[Текст]" custT="1"/>
      <dgm:spPr/>
      <dgm:t>
        <a:bodyPr/>
        <a:lstStyle/>
        <a:p>
          <a:r>
            <a:rPr lang="en-US" sz="3600" dirty="0" err="1" smtClean="0">
              <a:solidFill>
                <a:schemeClr val="bg1"/>
              </a:solidFill>
            </a:rPr>
            <a:t>Avast</a:t>
          </a:r>
          <a:endParaRPr lang="ru-RU" sz="3600" dirty="0">
            <a:solidFill>
              <a:schemeClr val="bg1"/>
            </a:solidFill>
          </a:endParaRPr>
        </a:p>
      </dgm:t>
    </dgm:pt>
    <dgm:pt modelId="{C1C86BBF-2452-40C5-8F03-3055578D37C3}" type="parTrans" cxnId="{C5E8BBBC-1867-40A3-8C23-B2B201043F3B}">
      <dgm:prSet/>
      <dgm:spPr/>
      <dgm:t>
        <a:bodyPr/>
        <a:lstStyle/>
        <a:p>
          <a:endParaRPr lang="ru-RU"/>
        </a:p>
      </dgm:t>
    </dgm:pt>
    <dgm:pt modelId="{11DE47CA-A6ED-4D56-AF39-626FCF751F87}" type="sibTrans" cxnId="{C5E8BBBC-1867-40A3-8C23-B2B201043F3B}">
      <dgm:prSet/>
      <dgm:spPr/>
      <dgm:t>
        <a:bodyPr/>
        <a:lstStyle/>
        <a:p>
          <a:endParaRPr lang="ru-RU"/>
        </a:p>
      </dgm:t>
    </dgm:pt>
    <dgm:pt modelId="{34CE1512-BBAE-4765-8233-3B3875E212F8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1"/>
              </a:solidFill>
            </a:rPr>
            <a:t>Dr. Web</a:t>
          </a:r>
          <a:r>
            <a:rPr lang="ru-RU" sz="3600" dirty="0" smtClean="0">
              <a:solidFill>
                <a:schemeClr val="bg1"/>
              </a:solidFill>
            </a:rPr>
            <a:t>(Сканер)</a:t>
          </a:r>
          <a:endParaRPr lang="ru-RU" sz="3600" dirty="0">
            <a:solidFill>
              <a:schemeClr val="bg1"/>
            </a:solidFill>
          </a:endParaRPr>
        </a:p>
      </dgm:t>
    </dgm:pt>
    <dgm:pt modelId="{58690100-CEBF-4076-B8D1-9CE64FE67172}" type="parTrans" cxnId="{C8B19257-5EAD-41BD-A271-ABACFA6B376A}">
      <dgm:prSet/>
      <dgm:spPr/>
      <dgm:t>
        <a:bodyPr/>
        <a:lstStyle/>
        <a:p>
          <a:endParaRPr lang="ru-RU"/>
        </a:p>
      </dgm:t>
    </dgm:pt>
    <dgm:pt modelId="{6E0676F2-CA4C-4E0B-824F-E99C1CFE5DF1}" type="sibTrans" cxnId="{C8B19257-5EAD-41BD-A271-ABACFA6B376A}">
      <dgm:prSet/>
      <dgm:spPr/>
      <dgm:t>
        <a:bodyPr/>
        <a:lstStyle/>
        <a:p>
          <a:endParaRPr lang="ru-RU"/>
        </a:p>
      </dgm:t>
    </dgm:pt>
    <dgm:pt modelId="{48311A89-1F80-4FD8-9468-07CA4DC698DF}">
      <dgm:prSet phldrT="[Текст]" custT="1"/>
      <dgm:spPr/>
      <dgm:t>
        <a:bodyPr/>
        <a:lstStyle/>
        <a:p>
          <a:r>
            <a:rPr lang="en-US" sz="3600" dirty="0" smtClean="0">
              <a:solidFill>
                <a:schemeClr val="bg1"/>
              </a:solidFill>
            </a:rPr>
            <a:t>AVZ</a:t>
          </a:r>
          <a:endParaRPr lang="ru-RU" sz="3600" dirty="0">
            <a:solidFill>
              <a:schemeClr val="bg1"/>
            </a:solidFill>
          </a:endParaRPr>
        </a:p>
      </dgm:t>
    </dgm:pt>
    <dgm:pt modelId="{46A874AA-A581-4EC2-BC31-C9F99AD19186}" type="parTrans" cxnId="{28A0095D-9D6E-4332-9DEE-1E7735051296}">
      <dgm:prSet/>
      <dgm:spPr/>
      <dgm:t>
        <a:bodyPr/>
        <a:lstStyle/>
        <a:p>
          <a:endParaRPr lang="ru-RU"/>
        </a:p>
      </dgm:t>
    </dgm:pt>
    <dgm:pt modelId="{4B5BECDC-8182-45CD-B2B6-1AA34058D66E}" type="sibTrans" cxnId="{28A0095D-9D6E-4332-9DEE-1E7735051296}">
      <dgm:prSet/>
      <dgm:spPr/>
      <dgm:t>
        <a:bodyPr/>
        <a:lstStyle/>
        <a:p>
          <a:endParaRPr lang="ru-RU"/>
        </a:p>
      </dgm:t>
    </dgm:pt>
    <dgm:pt modelId="{56124C5A-FA22-433F-AB16-AF053E8D5F5A}" type="pres">
      <dgm:prSet presAssocID="{A08A9B76-470C-4320-8D34-5657103B9989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F63E845-2E72-402F-85EA-FC47B5760E14}" type="pres">
      <dgm:prSet presAssocID="{1D0B816F-B7D4-46A5-9C2A-24C14E1127AC}" presName="root" presStyleCnt="0">
        <dgm:presLayoutVars>
          <dgm:chMax/>
          <dgm:chPref/>
        </dgm:presLayoutVars>
      </dgm:prSet>
      <dgm:spPr/>
    </dgm:pt>
    <dgm:pt modelId="{4E997827-1DB5-45C1-AA92-EC47EC850F0B}" type="pres">
      <dgm:prSet presAssocID="{1D0B816F-B7D4-46A5-9C2A-24C14E1127AC}" presName="rootComposite" presStyleCnt="0">
        <dgm:presLayoutVars/>
      </dgm:prSet>
      <dgm:spPr/>
    </dgm:pt>
    <dgm:pt modelId="{55A51BB4-5F48-4A79-9FF8-FB53AAF0AA63}" type="pres">
      <dgm:prSet presAssocID="{1D0B816F-B7D4-46A5-9C2A-24C14E1127AC}" presName="ParentAccent" presStyleLbl="alignNode1" presStyleIdx="0" presStyleCnt="2"/>
      <dgm:spPr/>
      <dgm:t>
        <a:bodyPr/>
        <a:lstStyle/>
        <a:p>
          <a:endParaRPr lang="ru-RU"/>
        </a:p>
      </dgm:t>
    </dgm:pt>
    <dgm:pt modelId="{0FCABC39-5D33-42DC-9CA9-1E8585950DFD}" type="pres">
      <dgm:prSet presAssocID="{1D0B816F-B7D4-46A5-9C2A-24C14E1127AC}" presName="ParentSmallAccent" presStyleLbl="fgAcc1" presStyleIdx="0" presStyleCnt="2"/>
      <dgm:spPr/>
    </dgm:pt>
    <dgm:pt modelId="{D6D8C29A-9963-46EE-9973-554AC7DFAFE8}" type="pres">
      <dgm:prSet presAssocID="{1D0B816F-B7D4-46A5-9C2A-24C14E1127AC}" presName="Parent" presStyleLbl="revTx" presStyleIdx="0" presStyleCnt="8" custLinFactNeighborX="-139" custLinFactNeighborY="0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5FAA5-F847-48A0-BE69-18EC82460F76}" type="pres">
      <dgm:prSet presAssocID="{1D0B816F-B7D4-46A5-9C2A-24C14E1127AC}" presName="childShape" presStyleCnt="0">
        <dgm:presLayoutVars>
          <dgm:chMax val="0"/>
          <dgm:chPref val="0"/>
        </dgm:presLayoutVars>
      </dgm:prSet>
      <dgm:spPr/>
    </dgm:pt>
    <dgm:pt modelId="{CF1D80CD-17BA-44DB-BC25-1B7052658E95}" type="pres">
      <dgm:prSet presAssocID="{2686C207-E528-459D-B6A4-859951706B91}" presName="childComposite" presStyleCnt="0">
        <dgm:presLayoutVars>
          <dgm:chMax val="0"/>
          <dgm:chPref val="0"/>
        </dgm:presLayoutVars>
      </dgm:prSet>
      <dgm:spPr/>
    </dgm:pt>
    <dgm:pt modelId="{5545D972-DD3C-4434-8C68-1996695E57BA}" type="pres">
      <dgm:prSet presAssocID="{2686C207-E528-459D-B6A4-859951706B91}" presName="ChildAccent" presStyleLbl="solidFgAcc1" presStyleIdx="0" presStyleCnt="6"/>
      <dgm:spPr/>
    </dgm:pt>
    <dgm:pt modelId="{54C9F24D-10BB-44A6-8A8F-C9F8FE6121AA}" type="pres">
      <dgm:prSet presAssocID="{2686C207-E528-459D-B6A4-859951706B91}" presName="Child" presStyleLbl="revTx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3EB01-0551-45E1-B96E-10CCF5230446}" type="pres">
      <dgm:prSet presAssocID="{FA87DFD6-AF9D-47A0-B272-26577A52BAE8}" presName="childComposite" presStyleCnt="0">
        <dgm:presLayoutVars>
          <dgm:chMax val="0"/>
          <dgm:chPref val="0"/>
        </dgm:presLayoutVars>
      </dgm:prSet>
      <dgm:spPr/>
    </dgm:pt>
    <dgm:pt modelId="{586178DA-25DB-43E5-9DB4-C5C822AD070F}" type="pres">
      <dgm:prSet presAssocID="{FA87DFD6-AF9D-47A0-B272-26577A52BAE8}" presName="ChildAccent" presStyleLbl="solidFgAcc1" presStyleIdx="1" presStyleCnt="6"/>
      <dgm:spPr/>
    </dgm:pt>
    <dgm:pt modelId="{DB0A00A3-D99F-4C6D-B255-4B062AA1D11B}" type="pres">
      <dgm:prSet presAssocID="{FA87DFD6-AF9D-47A0-B272-26577A52BAE8}" presName="Child" presStyleLbl="revTx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220F9-2A0A-4908-AD56-914B5983DDA0}" type="pres">
      <dgm:prSet presAssocID="{01B41C7A-112D-4BAA-9EBB-60036E4F72A2}" presName="childComposite" presStyleCnt="0">
        <dgm:presLayoutVars>
          <dgm:chMax val="0"/>
          <dgm:chPref val="0"/>
        </dgm:presLayoutVars>
      </dgm:prSet>
      <dgm:spPr/>
    </dgm:pt>
    <dgm:pt modelId="{8196A66D-B373-421E-A10B-0543065F214D}" type="pres">
      <dgm:prSet presAssocID="{01B41C7A-112D-4BAA-9EBB-60036E4F72A2}" presName="ChildAccent" presStyleLbl="solidFgAcc1" presStyleIdx="2" presStyleCnt="6"/>
      <dgm:spPr/>
    </dgm:pt>
    <dgm:pt modelId="{15603371-E27B-4245-90DB-890D1D060230}" type="pres">
      <dgm:prSet presAssocID="{01B41C7A-112D-4BAA-9EBB-60036E4F72A2}" presName="Child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19986-C054-4B57-AD68-3A62F6EB9E6A}" type="pres">
      <dgm:prSet presAssocID="{5302E040-FF39-49DA-AC14-FC46902FB6E4}" presName="root" presStyleCnt="0">
        <dgm:presLayoutVars>
          <dgm:chMax/>
          <dgm:chPref/>
        </dgm:presLayoutVars>
      </dgm:prSet>
      <dgm:spPr/>
    </dgm:pt>
    <dgm:pt modelId="{7ECF4907-2D5F-471D-9C4D-FC76EDD87675}" type="pres">
      <dgm:prSet presAssocID="{5302E040-FF39-49DA-AC14-FC46902FB6E4}" presName="rootComposite" presStyleCnt="0">
        <dgm:presLayoutVars/>
      </dgm:prSet>
      <dgm:spPr/>
    </dgm:pt>
    <dgm:pt modelId="{ED8EF10A-5804-4D0A-B7EC-CF1634A8E6DA}" type="pres">
      <dgm:prSet presAssocID="{5302E040-FF39-49DA-AC14-FC46902FB6E4}" presName="ParentAccent" presStyleLbl="alignNode1" presStyleIdx="1" presStyleCnt="2" custScaleX="107022"/>
      <dgm:spPr/>
    </dgm:pt>
    <dgm:pt modelId="{A6140B06-0395-418F-A21E-4A208FE21820}" type="pres">
      <dgm:prSet presAssocID="{5302E040-FF39-49DA-AC14-FC46902FB6E4}" presName="ParentSmallAccent" presStyleLbl="fgAcc1" presStyleIdx="1" presStyleCnt="2" custLinFactNeighborX="-47790" custLinFactNeighborY="-1538"/>
      <dgm:spPr/>
    </dgm:pt>
    <dgm:pt modelId="{FE571674-1FD4-499E-9630-C736C5CFADC7}" type="pres">
      <dgm:prSet presAssocID="{5302E040-FF39-49DA-AC14-FC46902FB6E4}" presName="Parent" presStyleLbl="revTx" presStyleIdx="4" presStyleCnt="8" custScaleX="106972" custScaleY="99755" custLinFactNeighborX="224" custLinFactNeighborY="-1573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7F4722-8678-445F-8FC5-57A727F5540C}" type="pres">
      <dgm:prSet presAssocID="{5302E040-FF39-49DA-AC14-FC46902FB6E4}" presName="childShape" presStyleCnt="0">
        <dgm:presLayoutVars>
          <dgm:chMax val="0"/>
          <dgm:chPref val="0"/>
        </dgm:presLayoutVars>
      </dgm:prSet>
      <dgm:spPr/>
    </dgm:pt>
    <dgm:pt modelId="{DBCBCAB9-9A53-4A85-88FB-11098EBF7C8A}" type="pres">
      <dgm:prSet presAssocID="{16C15250-B2DB-46F8-AC48-16171F496122}" presName="childComposite" presStyleCnt="0">
        <dgm:presLayoutVars>
          <dgm:chMax val="0"/>
          <dgm:chPref val="0"/>
        </dgm:presLayoutVars>
      </dgm:prSet>
      <dgm:spPr/>
    </dgm:pt>
    <dgm:pt modelId="{FF05C9F4-558B-4907-BFE0-9BC216E45165}" type="pres">
      <dgm:prSet presAssocID="{16C15250-B2DB-46F8-AC48-16171F496122}" presName="ChildAccent" presStyleLbl="solidFgAcc1" presStyleIdx="3" presStyleCnt="6"/>
      <dgm:spPr/>
    </dgm:pt>
    <dgm:pt modelId="{D253EFEB-A599-414E-BF00-6B24FD364BA2}" type="pres">
      <dgm:prSet presAssocID="{16C15250-B2DB-46F8-AC48-16171F496122}" presName="Child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F5B29-A6AB-4A5E-AEDF-766E5C462315}" type="pres">
      <dgm:prSet presAssocID="{34CE1512-BBAE-4765-8233-3B3875E212F8}" presName="childComposite" presStyleCnt="0">
        <dgm:presLayoutVars>
          <dgm:chMax val="0"/>
          <dgm:chPref val="0"/>
        </dgm:presLayoutVars>
      </dgm:prSet>
      <dgm:spPr/>
    </dgm:pt>
    <dgm:pt modelId="{3C12B6F9-3896-43C5-93DD-7B51FF63BAC3}" type="pres">
      <dgm:prSet presAssocID="{34CE1512-BBAE-4765-8233-3B3875E212F8}" presName="ChildAccent" presStyleLbl="solidFgAcc1" presStyleIdx="4" presStyleCnt="6"/>
      <dgm:spPr/>
    </dgm:pt>
    <dgm:pt modelId="{3597CA21-C99E-4164-8712-185F49570936}" type="pres">
      <dgm:prSet presAssocID="{34CE1512-BBAE-4765-8233-3B3875E212F8}" presName="Child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634D5-3F96-42CD-9A0A-E16D2AB0B3A2}" type="pres">
      <dgm:prSet presAssocID="{48311A89-1F80-4FD8-9468-07CA4DC698DF}" presName="childComposite" presStyleCnt="0">
        <dgm:presLayoutVars>
          <dgm:chMax val="0"/>
          <dgm:chPref val="0"/>
        </dgm:presLayoutVars>
      </dgm:prSet>
      <dgm:spPr/>
    </dgm:pt>
    <dgm:pt modelId="{69DC0BF5-A152-434A-ACD1-BD0D68A34AE4}" type="pres">
      <dgm:prSet presAssocID="{48311A89-1F80-4FD8-9468-07CA4DC698DF}" presName="ChildAccent" presStyleLbl="solidFgAcc1" presStyleIdx="5" presStyleCnt="6"/>
      <dgm:spPr/>
    </dgm:pt>
    <dgm:pt modelId="{6BF90155-B70A-4A0D-AA67-A50975AF6A2F}" type="pres">
      <dgm:prSet presAssocID="{48311A89-1F80-4FD8-9468-07CA4DC698DF}" presName="Child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7E6BE2-0429-4E8D-B2A0-112E442691AC}" srcId="{1D0B816F-B7D4-46A5-9C2A-24C14E1127AC}" destId="{2686C207-E528-459D-B6A4-859951706B91}" srcOrd="0" destOrd="0" parTransId="{05E5768A-C470-44BF-A930-CAAF51D18515}" sibTransId="{6DED877A-338B-45AD-B071-57D8FABB4690}"/>
    <dgm:cxn modelId="{7985DA71-647A-4A5B-9563-8F99C7B297D9}" type="presOf" srcId="{2686C207-E528-459D-B6A4-859951706B91}" destId="{54C9F24D-10BB-44A6-8A8F-C9F8FE6121AA}" srcOrd="0" destOrd="0" presId="urn:microsoft.com/office/officeart/2008/layout/SquareAccentList"/>
    <dgm:cxn modelId="{28A0095D-9D6E-4332-9DEE-1E7735051296}" srcId="{5302E040-FF39-49DA-AC14-FC46902FB6E4}" destId="{48311A89-1F80-4FD8-9468-07CA4DC698DF}" srcOrd="2" destOrd="0" parTransId="{46A874AA-A581-4EC2-BC31-C9F99AD19186}" sibTransId="{4B5BECDC-8182-45CD-B2B6-1AA34058D66E}"/>
    <dgm:cxn modelId="{5AAF0A5B-A6BD-4941-8EAA-761CF06A3A77}" type="presOf" srcId="{1D0B816F-B7D4-46A5-9C2A-24C14E1127AC}" destId="{D6D8C29A-9963-46EE-9973-554AC7DFAFE8}" srcOrd="0" destOrd="0" presId="urn:microsoft.com/office/officeart/2008/layout/SquareAccentList"/>
    <dgm:cxn modelId="{B138FF40-308F-476E-8AF3-A31D6A569FA1}" type="presOf" srcId="{A08A9B76-470C-4320-8D34-5657103B9989}" destId="{56124C5A-FA22-433F-AB16-AF053E8D5F5A}" srcOrd="0" destOrd="0" presId="urn:microsoft.com/office/officeart/2008/layout/SquareAccentList"/>
    <dgm:cxn modelId="{E7942C3C-AFBB-45D7-BADE-B980B87F1231}" srcId="{1D0B816F-B7D4-46A5-9C2A-24C14E1127AC}" destId="{FA87DFD6-AF9D-47A0-B272-26577A52BAE8}" srcOrd="1" destOrd="0" parTransId="{369BF918-75F8-4D4D-9B9C-CABA2F6F8F12}" sibTransId="{05FD4FBB-A0F9-4C8C-98D8-A49DD9F38B13}"/>
    <dgm:cxn modelId="{400F8738-CBDC-4BDE-ACF8-ECDB1B17E613}" type="presOf" srcId="{01B41C7A-112D-4BAA-9EBB-60036E4F72A2}" destId="{15603371-E27B-4245-90DB-890D1D060230}" srcOrd="0" destOrd="0" presId="urn:microsoft.com/office/officeart/2008/layout/SquareAccentList"/>
    <dgm:cxn modelId="{C8B19257-5EAD-41BD-A271-ABACFA6B376A}" srcId="{5302E040-FF39-49DA-AC14-FC46902FB6E4}" destId="{34CE1512-BBAE-4765-8233-3B3875E212F8}" srcOrd="1" destOrd="0" parTransId="{58690100-CEBF-4076-B8D1-9CE64FE67172}" sibTransId="{6E0676F2-CA4C-4E0B-824F-E99C1CFE5DF1}"/>
    <dgm:cxn modelId="{2085CDBA-D538-467B-9AEA-2DAD0E5053AE}" srcId="{A08A9B76-470C-4320-8D34-5657103B9989}" destId="{5302E040-FF39-49DA-AC14-FC46902FB6E4}" srcOrd="1" destOrd="0" parTransId="{7DAA26F8-7BBA-42A8-8B03-25B358CFD140}" sibTransId="{B2DE598E-D1F6-467B-83C3-520F739E7403}"/>
    <dgm:cxn modelId="{F5C0869A-6829-4D24-AF85-AA2BCC47BFDF}" type="presOf" srcId="{34CE1512-BBAE-4765-8233-3B3875E212F8}" destId="{3597CA21-C99E-4164-8712-185F49570936}" srcOrd="0" destOrd="0" presId="urn:microsoft.com/office/officeart/2008/layout/SquareAccentList"/>
    <dgm:cxn modelId="{3C955E19-4F0D-4C44-AF7E-100A6BD9BAC0}" srcId="{A08A9B76-470C-4320-8D34-5657103B9989}" destId="{1D0B816F-B7D4-46A5-9C2A-24C14E1127AC}" srcOrd="0" destOrd="0" parTransId="{2CEA7D72-3CBF-4A5B-8AFC-3F62D089CFC0}" sibTransId="{18898CBB-DBBA-42A1-A413-3C4F579E4BAA}"/>
    <dgm:cxn modelId="{C5E8BBBC-1867-40A3-8C23-B2B201043F3B}" srcId="{5302E040-FF39-49DA-AC14-FC46902FB6E4}" destId="{16C15250-B2DB-46F8-AC48-16171F496122}" srcOrd="0" destOrd="0" parTransId="{C1C86BBF-2452-40C5-8F03-3055578D37C3}" sibTransId="{11DE47CA-A6ED-4D56-AF39-626FCF751F87}"/>
    <dgm:cxn modelId="{7FD3405A-7092-4A2B-AF7F-65B20BE0D20F}" type="presOf" srcId="{FA87DFD6-AF9D-47A0-B272-26577A52BAE8}" destId="{DB0A00A3-D99F-4C6D-B255-4B062AA1D11B}" srcOrd="0" destOrd="0" presId="urn:microsoft.com/office/officeart/2008/layout/SquareAccentList"/>
    <dgm:cxn modelId="{F3A8E946-0A10-4652-AAA7-BF13F54F1037}" type="presOf" srcId="{16C15250-B2DB-46F8-AC48-16171F496122}" destId="{D253EFEB-A599-414E-BF00-6B24FD364BA2}" srcOrd="0" destOrd="0" presId="urn:microsoft.com/office/officeart/2008/layout/SquareAccentList"/>
    <dgm:cxn modelId="{D4407EBE-2171-43F1-A882-E5F15D8742B4}" type="presOf" srcId="{5302E040-FF39-49DA-AC14-FC46902FB6E4}" destId="{FE571674-1FD4-499E-9630-C736C5CFADC7}" srcOrd="0" destOrd="0" presId="urn:microsoft.com/office/officeart/2008/layout/SquareAccentList"/>
    <dgm:cxn modelId="{D3307910-24F9-48D9-9F70-9678C5D6EFF4}" type="presOf" srcId="{48311A89-1F80-4FD8-9468-07CA4DC698DF}" destId="{6BF90155-B70A-4A0D-AA67-A50975AF6A2F}" srcOrd="0" destOrd="0" presId="urn:microsoft.com/office/officeart/2008/layout/SquareAccentList"/>
    <dgm:cxn modelId="{A5541B56-3F74-4E24-AE3C-5C80BF481D24}" srcId="{1D0B816F-B7D4-46A5-9C2A-24C14E1127AC}" destId="{01B41C7A-112D-4BAA-9EBB-60036E4F72A2}" srcOrd="2" destOrd="0" parTransId="{2928B1BD-B080-491E-A9AC-DD8578A2EE70}" sibTransId="{48389A00-1C0D-4EEC-95F0-F2DDA5BEC71E}"/>
    <dgm:cxn modelId="{6891201B-5F9D-4F56-8A8D-8A04637DD0C0}" type="presParOf" srcId="{56124C5A-FA22-433F-AB16-AF053E8D5F5A}" destId="{0F63E845-2E72-402F-85EA-FC47B5760E14}" srcOrd="0" destOrd="0" presId="urn:microsoft.com/office/officeart/2008/layout/SquareAccentList"/>
    <dgm:cxn modelId="{8CC1729E-CC08-48AE-94A6-DD4D24B6A67B}" type="presParOf" srcId="{0F63E845-2E72-402F-85EA-FC47B5760E14}" destId="{4E997827-1DB5-45C1-AA92-EC47EC850F0B}" srcOrd="0" destOrd="0" presId="urn:microsoft.com/office/officeart/2008/layout/SquareAccentList"/>
    <dgm:cxn modelId="{76827E6A-A260-415B-88EE-14E0AD66635B}" type="presParOf" srcId="{4E997827-1DB5-45C1-AA92-EC47EC850F0B}" destId="{55A51BB4-5F48-4A79-9FF8-FB53AAF0AA63}" srcOrd="0" destOrd="0" presId="urn:microsoft.com/office/officeart/2008/layout/SquareAccentList"/>
    <dgm:cxn modelId="{971C48E6-F124-4183-92F9-1ACA9550EC61}" type="presParOf" srcId="{4E997827-1DB5-45C1-AA92-EC47EC850F0B}" destId="{0FCABC39-5D33-42DC-9CA9-1E8585950DFD}" srcOrd="1" destOrd="0" presId="urn:microsoft.com/office/officeart/2008/layout/SquareAccentList"/>
    <dgm:cxn modelId="{308D5767-16CB-405E-A0F3-322EA6D59921}" type="presParOf" srcId="{4E997827-1DB5-45C1-AA92-EC47EC850F0B}" destId="{D6D8C29A-9963-46EE-9973-554AC7DFAFE8}" srcOrd="2" destOrd="0" presId="urn:microsoft.com/office/officeart/2008/layout/SquareAccentList"/>
    <dgm:cxn modelId="{EC0B2D5F-E37B-4AF3-B97E-70663437CA30}" type="presParOf" srcId="{0F63E845-2E72-402F-85EA-FC47B5760E14}" destId="{D655FAA5-F847-48A0-BE69-18EC82460F76}" srcOrd="1" destOrd="0" presId="urn:microsoft.com/office/officeart/2008/layout/SquareAccentList"/>
    <dgm:cxn modelId="{32DB1234-C92A-4835-88D5-99D727F7386C}" type="presParOf" srcId="{D655FAA5-F847-48A0-BE69-18EC82460F76}" destId="{CF1D80CD-17BA-44DB-BC25-1B7052658E95}" srcOrd="0" destOrd="0" presId="urn:microsoft.com/office/officeart/2008/layout/SquareAccentList"/>
    <dgm:cxn modelId="{425C837A-F453-4C74-A430-53B349B6A010}" type="presParOf" srcId="{CF1D80CD-17BA-44DB-BC25-1B7052658E95}" destId="{5545D972-DD3C-4434-8C68-1996695E57BA}" srcOrd="0" destOrd="0" presId="urn:microsoft.com/office/officeart/2008/layout/SquareAccentList"/>
    <dgm:cxn modelId="{61C872C1-C204-4843-A66E-0DF44B951B2A}" type="presParOf" srcId="{CF1D80CD-17BA-44DB-BC25-1B7052658E95}" destId="{54C9F24D-10BB-44A6-8A8F-C9F8FE6121AA}" srcOrd="1" destOrd="0" presId="urn:microsoft.com/office/officeart/2008/layout/SquareAccentList"/>
    <dgm:cxn modelId="{93B01962-D73D-4DF5-9DA6-2A82127B3F56}" type="presParOf" srcId="{D655FAA5-F847-48A0-BE69-18EC82460F76}" destId="{12A3EB01-0551-45E1-B96E-10CCF5230446}" srcOrd="1" destOrd="0" presId="urn:microsoft.com/office/officeart/2008/layout/SquareAccentList"/>
    <dgm:cxn modelId="{E1273B04-E605-4C93-830C-D6222C68F4C5}" type="presParOf" srcId="{12A3EB01-0551-45E1-B96E-10CCF5230446}" destId="{586178DA-25DB-43E5-9DB4-C5C822AD070F}" srcOrd="0" destOrd="0" presId="urn:microsoft.com/office/officeart/2008/layout/SquareAccentList"/>
    <dgm:cxn modelId="{BF8D0202-F519-406B-A56C-875FC7048207}" type="presParOf" srcId="{12A3EB01-0551-45E1-B96E-10CCF5230446}" destId="{DB0A00A3-D99F-4C6D-B255-4B062AA1D11B}" srcOrd="1" destOrd="0" presId="urn:microsoft.com/office/officeart/2008/layout/SquareAccentList"/>
    <dgm:cxn modelId="{2D380746-DEBB-4ABD-8C01-4F4746013AC6}" type="presParOf" srcId="{D655FAA5-F847-48A0-BE69-18EC82460F76}" destId="{A97220F9-2A0A-4908-AD56-914B5983DDA0}" srcOrd="2" destOrd="0" presId="urn:microsoft.com/office/officeart/2008/layout/SquareAccentList"/>
    <dgm:cxn modelId="{880B5557-1DB8-45A4-9BDF-33A2183D2E4C}" type="presParOf" srcId="{A97220F9-2A0A-4908-AD56-914B5983DDA0}" destId="{8196A66D-B373-421E-A10B-0543065F214D}" srcOrd="0" destOrd="0" presId="urn:microsoft.com/office/officeart/2008/layout/SquareAccentList"/>
    <dgm:cxn modelId="{CB58063B-A2F8-47FC-8486-848CB64EB0A2}" type="presParOf" srcId="{A97220F9-2A0A-4908-AD56-914B5983DDA0}" destId="{15603371-E27B-4245-90DB-890D1D060230}" srcOrd="1" destOrd="0" presId="urn:microsoft.com/office/officeart/2008/layout/SquareAccentList"/>
    <dgm:cxn modelId="{C2672883-FDF7-47EA-B10A-E58A5AB64154}" type="presParOf" srcId="{56124C5A-FA22-433F-AB16-AF053E8D5F5A}" destId="{37A19986-C054-4B57-AD68-3A62F6EB9E6A}" srcOrd="1" destOrd="0" presId="urn:microsoft.com/office/officeart/2008/layout/SquareAccentList"/>
    <dgm:cxn modelId="{61B463B1-22E4-490C-B76E-85651DEFE99B}" type="presParOf" srcId="{37A19986-C054-4B57-AD68-3A62F6EB9E6A}" destId="{7ECF4907-2D5F-471D-9C4D-FC76EDD87675}" srcOrd="0" destOrd="0" presId="urn:microsoft.com/office/officeart/2008/layout/SquareAccentList"/>
    <dgm:cxn modelId="{6B750CCC-348D-4CE7-A2E9-E4D6435098F3}" type="presParOf" srcId="{7ECF4907-2D5F-471D-9C4D-FC76EDD87675}" destId="{ED8EF10A-5804-4D0A-B7EC-CF1634A8E6DA}" srcOrd="0" destOrd="0" presId="urn:microsoft.com/office/officeart/2008/layout/SquareAccentList"/>
    <dgm:cxn modelId="{07AF4974-F26C-4ECF-B298-1C48134BA70C}" type="presParOf" srcId="{7ECF4907-2D5F-471D-9C4D-FC76EDD87675}" destId="{A6140B06-0395-418F-A21E-4A208FE21820}" srcOrd="1" destOrd="0" presId="urn:microsoft.com/office/officeart/2008/layout/SquareAccentList"/>
    <dgm:cxn modelId="{EE92DDEB-93DB-41B2-932A-21B72C86DDC2}" type="presParOf" srcId="{7ECF4907-2D5F-471D-9C4D-FC76EDD87675}" destId="{FE571674-1FD4-499E-9630-C736C5CFADC7}" srcOrd="2" destOrd="0" presId="urn:microsoft.com/office/officeart/2008/layout/SquareAccentList"/>
    <dgm:cxn modelId="{E8BE204B-4035-4AC9-AFF7-E6941C833618}" type="presParOf" srcId="{37A19986-C054-4B57-AD68-3A62F6EB9E6A}" destId="{9F7F4722-8678-445F-8FC5-57A727F5540C}" srcOrd="1" destOrd="0" presId="urn:microsoft.com/office/officeart/2008/layout/SquareAccentList"/>
    <dgm:cxn modelId="{1FF4636B-7292-473A-B1D1-10045E3261AE}" type="presParOf" srcId="{9F7F4722-8678-445F-8FC5-57A727F5540C}" destId="{DBCBCAB9-9A53-4A85-88FB-11098EBF7C8A}" srcOrd="0" destOrd="0" presId="urn:microsoft.com/office/officeart/2008/layout/SquareAccentList"/>
    <dgm:cxn modelId="{C1F5CD8F-4344-42B9-B71B-5CBD20CFCF47}" type="presParOf" srcId="{DBCBCAB9-9A53-4A85-88FB-11098EBF7C8A}" destId="{FF05C9F4-558B-4907-BFE0-9BC216E45165}" srcOrd="0" destOrd="0" presId="urn:microsoft.com/office/officeart/2008/layout/SquareAccentList"/>
    <dgm:cxn modelId="{D34704A5-C1A2-481B-8BC5-4ECBF7A77BBF}" type="presParOf" srcId="{DBCBCAB9-9A53-4A85-88FB-11098EBF7C8A}" destId="{D253EFEB-A599-414E-BF00-6B24FD364BA2}" srcOrd="1" destOrd="0" presId="urn:microsoft.com/office/officeart/2008/layout/SquareAccentList"/>
    <dgm:cxn modelId="{C23F6963-9AB6-4A07-9A04-177602E5A606}" type="presParOf" srcId="{9F7F4722-8678-445F-8FC5-57A727F5540C}" destId="{555F5B29-A6AB-4A5E-AEDF-766E5C462315}" srcOrd="1" destOrd="0" presId="urn:microsoft.com/office/officeart/2008/layout/SquareAccentList"/>
    <dgm:cxn modelId="{E30CFD7A-3208-4F03-ACBF-B8870D8CBCF1}" type="presParOf" srcId="{555F5B29-A6AB-4A5E-AEDF-766E5C462315}" destId="{3C12B6F9-3896-43C5-93DD-7B51FF63BAC3}" srcOrd="0" destOrd="0" presId="urn:microsoft.com/office/officeart/2008/layout/SquareAccentList"/>
    <dgm:cxn modelId="{582DF35B-7B2A-4B99-8256-AC8B172C757F}" type="presParOf" srcId="{555F5B29-A6AB-4A5E-AEDF-766E5C462315}" destId="{3597CA21-C99E-4164-8712-185F49570936}" srcOrd="1" destOrd="0" presId="urn:microsoft.com/office/officeart/2008/layout/SquareAccentList"/>
    <dgm:cxn modelId="{224FA6FF-B5D2-492F-911B-C2D569FBFC7F}" type="presParOf" srcId="{9F7F4722-8678-445F-8FC5-57A727F5540C}" destId="{178634D5-3F96-42CD-9A0A-E16D2AB0B3A2}" srcOrd="2" destOrd="0" presId="urn:microsoft.com/office/officeart/2008/layout/SquareAccentList"/>
    <dgm:cxn modelId="{80A38212-BFD2-4297-A466-5953A21035FB}" type="presParOf" srcId="{178634D5-3F96-42CD-9A0A-E16D2AB0B3A2}" destId="{69DC0BF5-A152-434A-ACD1-BD0D68A34AE4}" srcOrd="0" destOrd="0" presId="urn:microsoft.com/office/officeart/2008/layout/SquareAccentList"/>
    <dgm:cxn modelId="{FF369F2A-074A-48B5-B09A-3F71B978C12E}" type="presParOf" srcId="{178634D5-3F96-42CD-9A0A-E16D2AB0B3A2}" destId="{6BF90155-B70A-4A0D-AA67-A50975AF6A2F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8C4C4A-EE84-4117-B6F3-D7D0BEEE37EF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9C69B1-227B-4D0B-B33E-63B73D28F4D6}">
      <dgm:prSet phldrT="[Текст]"/>
      <dgm:spPr/>
      <dgm:t>
        <a:bodyPr/>
        <a:lstStyle/>
        <a:p>
          <a:r>
            <a:rPr lang="ru-RU" dirty="0" smtClean="0"/>
            <a:t>Антивирусное ПО</a:t>
          </a:r>
          <a:endParaRPr lang="ru-RU" dirty="0"/>
        </a:p>
      </dgm:t>
    </dgm:pt>
    <dgm:pt modelId="{6B3B9AF9-1A1D-42B4-AD34-A5623430E92F}" type="parTrans" cxnId="{80120DBB-B73B-4E62-9A6E-9AFCE7A2BBD4}">
      <dgm:prSet/>
      <dgm:spPr/>
      <dgm:t>
        <a:bodyPr/>
        <a:lstStyle/>
        <a:p>
          <a:endParaRPr lang="ru-RU"/>
        </a:p>
      </dgm:t>
    </dgm:pt>
    <dgm:pt modelId="{90D0CC73-000F-4F4F-BE60-409FE9D7257B}" type="sibTrans" cxnId="{80120DBB-B73B-4E62-9A6E-9AFCE7A2BBD4}">
      <dgm:prSet/>
      <dgm:spPr/>
      <dgm:t>
        <a:bodyPr/>
        <a:lstStyle/>
        <a:p>
          <a:endParaRPr lang="ru-RU"/>
        </a:p>
      </dgm:t>
    </dgm:pt>
    <dgm:pt modelId="{BD97C775-74CD-4EAF-B7EB-6225482E3542}">
      <dgm:prSet phldrT="[Текст]"/>
      <dgm:spPr>
        <a:noFill/>
      </dgm:spPr>
      <dgm:t>
        <a:bodyPr/>
        <a:lstStyle/>
        <a:p>
          <a:endParaRPr lang="ru-RU"/>
        </a:p>
      </dgm:t>
    </dgm:pt>
    <dgm:pt modelId="{9429DA4A-FD9F-47AF-A2BA-1AE181A755F5}" type="sibTrans" cxnId="{016346E1-00D3-40BF-A694-7E88A782113B}">
      <dgm:prSet/>
      <dgm:spPr/>
      <dgm:t>
        <a:bodyPr/>
        <a:lstStyle/>
        <a:p>
          <a:endParaRPr lang="ru-RU"/>
        </a:p>
      </dgm:t>
    </dgm:pt>
    <dgm:pt modelId="{DC0E3F59-29F7-427E-8AC6-7981500E3369}" type="parTrans" cxnId="{016346E1-00D3-40BF-A694-7E88A782113B}">
      <dgm:prSet/>
      <dgm:spPr/>
      <dgm:t>
        <a:bodyPr/>
        <a:lstStyle/>
        <a:p>
          <a:endParaRPr lang="ru-RU"/>
        </a:p>
      </dgm:t>
    </dgm:pt>
    <dgm:pt modelId="{5D82D1D7-942C-4017-8333-9ED54F363DA1}" type="pres">
      <dgm:prSet presAssocID="{788C4C4A-EE84-4117-B6F3-D7D0BEEE37E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C03FB4-862C-4E02-BA20-4154FE530CF8}" type="pres">
      <dgm:prSet presAssocID="{E79C69B1-227B-4D0B-B33E-63B73D28F4D6}" presName="node" presStyleLbl="node1" presStyleIdx="0" presStyleCnt="2" custScaleX="276202" custRadScaleRad="61217" custRadScaleInc="-8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447B7-B124-4F0D-B562-B40FEE7983AD}" type="pres">
      <dgm:prSet presAssocID="{90D0CC73-000F-4F4F-BE60-409FE9D7257B}" presName="sibTrans" presStyleLbl="sibTrans2D1" presStyleIdx="0" presStyleCnt="2" custAng="1137297" custScaleY="112349" custLinFactX="-4551" custLinFactNeighborX="-100000" custLinFactNeighborY="75638"/>
      <dgm:spPr/>
      <dgm:t>
        <a:bodyPr/>
        <a:lstStyle/>
        <a:p>
          <a:endParaRPr lang="ru-RU"/>
        </a:p>
      </dgm:t>
    </dgm:pt>
    <dgm:pt modelId="{4BA7657D-7484-47AE-9553-9D81A93CC1AE}" type="pres">
      <dgm:prSet presAssocID="{90D0CC73-000F-4F4F-BE60-409FE9D7257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2C9173D-8062-40ED-9DED-89CADC31FBFB}" type="pres">
      <dgm:prSet presAssocID="{BD97C775-74CD-4EAF-B7EB-6225482E3542}" presName="node" presStyleLbl="node1" presStyleIdx="1" presStyleCnt="2" custScaleX="51451" custScaleY="58695" custRadScaleRad="120738" custRadScaleInc="40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7475E-B825-4194-A0B3-B2680528BADA}" type="pres">
      <dgm:prSet presAssocID="{9429DA4A-FD9F-47AF-A2BA-1AE181A755F5}" presName="sibTrans" presStyleLbl="sibTrans2D1" presStyleIdx="1" presStyleCnt="2" custAng="18020852" custScaleY="110441" custLinFactX="37882" custLinFactNeighborX="100000" custLinFactNeighborY="67108"/>
      <dgm:spPr/>
      <dgm:t>
        <a:bodyPr/>
        <a:lstStyle/>
        <a:p>
          <a:endParaRPr lang="ru-RU"/>
        </a:p>
      </dgm:t>
    </dgm:pt>
    <dgm:pt modelId="{7873153D-E8F4-491D-9BC4-E6D8D29C3FCF}" type="pres">
      <dgm:prSet presAssocID="{9429DA4A-FD9F-47AF-A2BA-1AE181A755F5}" presName="connectorText" presStyleLbl="sibTrans2D1" presStyleIdx="1" presStyleCnt="2"/>
      <dgm:spPr/>
      <dgm:t>
        <a:bodyPr/>
        <a:lstStyle/>
        <a:p>
          <a:endParaRPr lang="ru-RU"/>
        </a:p>
      </dgm:t>
    </dgm:pt>
  </dgm:ptLst>
  <dgm:cxnLst>
    <dgm:cxn modelId="{80120DBB-B73B-4E62-9A6E-9AFCE7A2BBD4}" srcId="{788C4C4A-EE84-4117-B6F3-D7D0BEEE37EF}" destId="{E79C69B1-227B-4D0B-B33E-63B73D28F4D6}" srcOrd="0" destOrd="0" parTransId="{6B3B9AF9-1A1D-42B4-AD34-A5623430E92F}" sibTransId="{90D0CC73-000F-4F4F-BE60-409FE9D7257B}"/>
    <dgm:cxn modelId="{337B3495-7F06-413B-876D-2AA57985EA61}" type="presOf" srcId="{90D0CC73-000F-4F4F-BE60-409FE9D7257B}" destId="{4BA7657D-7484-47AE-9553-9D81A93CC1AE}" srcOrd="1" destOrd="0" presId="urn:microsoft.com/office/officeart/2005/8/layout/cycle7"/>
    <dgm:cxn modelId="{9BC2F0FA-1289-4C77-A570-E0962E28383E}" type="presOf" srcId="{9429DA4A-FD9F-47AF-A2BA-1AE181A755F5}" destId="{7873153D-E8F4-491D-9BC4-E6D8D29C3FCF}" srcOrd="1" destOrd="0" presId="urn:microsoft.com/office/officeart/2005/8/layout/cycle7"/>
    <dgm:cxn modelId="{A01666A5-16FF-42B7-A814-5A375AF51240}" type="presOf" srcId="{788C4C4A-EE84-4117-B6F3-D7D0BEEE37EF}" destId="{5D82D1D7-942C-4017-8333-9ED54F363DA1}" srcOrd="0" destOrd="0" presId="urn:microsoft.com/office/officeart/2005/8/layout/cycle7"/>
    <dgm:cxn modelId="{F42FA2FD-FB20-48E6-B3FC-8D908C174C67}" type="presOf" srcId="{9429DA4A-FD9F-47AF-A2BA-1AE181A755F5}" destId="{2E97475E-B825-4194-A0B3-B2680528BADA}" srcOrd="0" destOrd="0" presId="urn:microsoft.com/office/officeart/2005/8/layout/cycle7"/>
    <dgm:cxn modelId="{016346E1-00D3-40BF-A694-7E88A782113B}" srcId="{788C4C4A-EE84-4117-B6F3-D7D0BEEE37EF}" destId="{BD97C775-74CD-4EAF-B7EB-6225482E3542}" srcOrd="1" destOrd="0" parTransId="{DC0E3F59-29F7-427E-8AC6-7981500E3369}" sibTransId="{9429DA4A-FD9F-47AF-A2BA-1AE181A755F5}"/>
    <dgm:cxn modelId="{5AF6AC9A-F4DE-4EFE-A71E-30B0FC218F90}" type="presOf" srcId="{90D0CC73-000F-4F4F-BE60-409FE9D7257B}" destId="{FC4447B7-B124-4F0D-B562-B40FEE7983AD}" srcOrd="0" destOrd="0" presId="urn:microsoft.com/office/officeart/2005/8/layout/cycle7"/>
    <dgm:cxn modelId="{859B0C67-6DB3-4960-8788-919261E7783D}" type="presOf" srcId="{E79C69B1-227B-4D0B-B33E-63B73D28F4D6}" destId="{D7C03FB4-862C-4E02-BA20-4154FE530CF8}" srcOrd="0" destOrd="0" presId="urn:microsoft.com/office/officeart/2005/8/layout/cycle7"/>
    <dgm:cxn modelId="{F71E6474-031D-49B1-947B-9A6DF418DCDA}" type="presOf" srcId="{BD97C775-74CD-4EAF-B7EB-6225482E3542}" destId="{52C9173D-8062-40ED-9DED-89CADC31FBFB}" srcOrd="0" destOrd="0" presId="urn:microsoft.com/office/officeart/2005/8/layout/cycle7"/>
    <dgm:cxn modelId="{1AC0B996-3EFC-4604-BAD0-CCF589B43198}" type="presParOf" srcId="{5D82D1D7-942C-4017-8333-9ED54F363DA1}" destId="{D7C03FB4-862C-4E02-BA20-4154FE530CF8}" srcOrd="0" destOrd="0" presId="urn:microsoft.com/office/officeart/2005/8/layout/cycle7"/>
    <dgm:cxn modelId="{BFF25CE6-AEE7-4AC9-B79F-4279BC16A794}" type="presParOf" srcId="{5D82D1D7-942C-4017-8333-9ED54F363DA1}" destId="{FC4447B7-B124-4F0D-B562-B40FEE7983AD}" srcOrd="1" destOrd="0" presId="urn:microsoft.com/office/officeart/2005/8/layout/cycle7"/>
    <dgm:cxn modelId="{01347F69-CCD5-4297-99A1-18811F89EEB0}" type="presParOf" srcId="{FC4447B7-B124-4F0D-B562-B40FEE7983AD}" destId="{4BA7657D-7484-47AE-9553-9D81A93CC1AE}" srcOrd="0" destOrd="0" presId="urn:microsoft.com/office/officeart/2005/8/layout/cycle7"/>
    <dgm:cxn modelId="{CD1859EC-8DF5-40A3-A99D-B07F2CCC2782}" type="presParOf" srcId="{5D82D1D7-942C-4017-8333-9ED54F363DA1}" destId="{52C9173D-8062-40ED-9DED-89CADC31FBFB}" srcOrd="2" destOrd="0" presId="urn:microsoft.com/office/officeart/2005/8/layout/cycle7"/>
    <dgm:cxn modelId="{B77D3DFB-AB74-4DCE-A132-0586A9E94AFD}" type="presParOf" srcId="{5D82D1D7-942C-4017-8333-9ED54F363DA1}" destId="{2E97475E-B825-4194-A0B3-B2680528BADA}" srcOrd="3" destOrd="0" presId="urn:microsoft.com/office/officeart/2005/8/layout/cycle7"/>
    <dgm:cxn modelId="{321B9D12-32DB-41D6-AA99-8561153D7280}" type="presParOf" srcId="{2E97475E-B825-4194-A0B3-B2680528BADA}" destId="{7873153D-E8F4-491D-9BC4-E6D8D29C3FC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51BB4-5F48-4A79-9FF8-FB53AAF0AA63}">
      <dsp:nvSpPr>
        <dsp:cNvPr id="0" name=""/>
        <dsp:cNvSpPr/>
      </dsp:nvSpPr>
      <dsp:spPr>
        <a:xfrm>
          <a:off x="1855" y="898237"/>
          <a:ext cx="4250127" cy="500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ABC39-5D33-42DC-9CA9-1E8585950DFD}">
      <dsp:nvSpPr>
        <dsp:cNvPr id="0" name=""/>
        <dsp:cNvSpPr/>
      </dsp:nvSpPr>
      <dsp:spPr>
        <a:xfrm>
          <a:off x="1855" y="1086022"/>
          <a:ext cx="312229" cy="3122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8C29A-9963-46EE-9973-554AC7DFAFE8}">
      <dsp:nvSpPr>
        <dsp:cNvPr id="0" name=""/>
        <dsp:cNvSpPr/>
      </dsp:nvSpPr>
      <dsp:spPr>
        <a:xfrm>
          <a:off x="0" y="0"/>
          <a:ext cx="4250127" cy="898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tx1"/>
              </a:solidFill>
            </a:rPr>
            <a:t>Платное ПО</a:t>
          </a:r>
          <a:endParaRPr lang="ru-RU" sz="4400" b="1" kern="1200" dirty="0">
            <a:solidFill>
              <a:schemeClr val="tx1"/>
            </a:solidFill>
          </a:endParaRPr>
        </a:p>
      </dsp:txBody>
      <dsp:txXfrm>
        <a:off x="0" y="0"/>
        <a:ext cx="4250127" cy="898237"/>
      </dsp:txXfrm>
    </dsp:sp>
    <dsp:sp modelId="{5545D972-DD3C-4434-8C68-1996695E57BA}">
      <dsp:nvSpPr>
        <dsp:cNvPr id="0" name=""/>
        <dsp:cNvSpPr/>
      </dsp:nvSpPr>
      <dsp:spPr>
        <a:xfrm>
          <a:off x="1855" y="1813820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9F24D-10BB-44A6-8A8F-C9F8FE6121AA}">
      <dsp:nvSpPr>
        <dsp:cNvPr id="0" name=""/>
        <dsp:cNvSpPr/>
      </dsp:nvSpPr>
      <dsp:spPr>
        <a:xfrm>
          <a:off x="299363" y="1606036"/>
          <a:ext cx="3952618" cy="72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bg1"/>
              </a:solidFill>
            </a:rPr>
            <a:t>Kaspersky Lab</a:t>
          </a:r>
          <a:endParaRPr lang="ru-RU" sz="3600" kern="1200" dirty="0" smtClean="0">
            <a:solidFill>
              <a:schemeClr val="bg1"/>
            </a:solidFill>
          </a:endParaRPr>
        </a:p>
      </dsp:txBody>
      <dsp:txXfrm>
        <a:off x="299363" y="1606036"/>
        <a:ext cx="3952618" cy="727790"/>
      </dsp:txXfrm>
    </dsp:sp>
    <dsp:sp modelId="{586178DA-25DB-43E5-9DB4-C5C822AD070F}">
      <dsp:nvSpPr>
        <dsp:cNvPr id="0" name=""/>
        <dsp:cNvSpPr/>
      </dsp:nvSpPr>
      <dsp:spPr>
        <a:xfrm>
          <a:off x="1855" y="2541610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0A00A3-D99F-4C6D-B255-4B062AA1D11B}">
      <dsp:nvSpPr>
        <dsp:cNvPr id="0" name=""/>
        <dsp:cNvSpPr/>
      </dsp:nvSpPr>
      <dsp:spPr>
        <a:xfrm>
          <a:off x="299363" y="2333826"/>
          <a:ext cx="3952618" cy="72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bg1"/>
              </a:solidFill>
            </a:rPr>
            <a:t>ESET Nod </a:t>
          </a:r>
          <a:r>
            <a:rPr lang="ru-RU" sz="3600" kern="1200" dirty="0" smtClean="0">
              <a:solidFill>
                <a:schemeClr val="bg1"/>
              </a:solidFill>
            </a:rPr>
            <a:t>32 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299363" y="2333826"/>
        <a:ext cx="3952618" cy="727790"/>
      </dsp:txXfrm>
    </dsp:sp>
    <dsp:sp modelId="{8196A66D-B373-421E-A10B-0543065F214D}">
      <dsp:nvSpPr>
        <dsp:cNvPr id="0" name=""/>
        <dsp:cNvSpPr/>
      </dsp:nvSpPr>
      <dsp:spPr>
        <a:xfrm>
          <a:off x="1855" y="3269401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603371-E27B-4245-90DB-890D1D060230}">
      <dsp:nvSpPr>
        <dsp:cNvPr id="0" name=""/>
        <dsp:cNvSpPr/>
      </dsp:nvSpPr>
      <dsp:spPr>
        <a:xfrm>
          <a:off x="299363" y="3061617"/>
          <a:ext cx="3952618" cy="727790"/>
        </a:xfrm>
        <a:prstGeom prst="rect">
          <a:avLst/>
        </a:prstGeom>
        <a:noFill/>
        <a:ln>
          <a:solidFill>
            <a:schemeClr val="bg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>
              <a:solidFill>
                <a:schemeClr val="bg1"/>
              </a:solidFill>
            </a:rPr>
            <a:t>Comodo</a:t>
          </a:r>
          <a:r>
            <a:rPr lang="ru-RU" sz="3600" kern="1200" dirty="0" smtClean="0">
              <a:solidFill>
                <a:schemeClr val="bg1"/>
              </a:solidFill>
            </a:rPr>
            <a:t> (</a:t>
          </a:r>
          <a:r>
            <a:rPr lang="en-US" sz="3600" kern="1200" dirty="0" smtClean="0">
              <a:solidFill>
                <a:schemeClr val="bg1"/>
              </a:solidFill>
            </a:rPr>
            <a:t>Firewall</a:t>
          </a:r>
          <a:r>
            <a:rPr lang="ru-RU" sz="3600" kern="1200" dirty="0" smtClean="0">
              <a:solidFill>
                <a:schemeClr val="bg1"/>
              </a:solidFill>
            </a:rPr>
            <a:t>)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299363" y="3061617"/>
        <a:ext cx="3952618" cy="727790"/>
      </dsp:txXfrm>
    </dsp:sp>
    <dsp:sp modelId="{ED8EF10A-5804-4D0A-B7EC-CF1634A8E6DA}">
      <dsp:nvSpPr>
        <dsp:cNvPr id="0" name=""/>
        <dsp:cNvSpPr/>
      </dsp:nvSpPr>
      <dsp:spPr>
        <a:xfrm>
          <a:off x="4464489" y="897136"/>
          <a:ext cx="4548571" cy="5000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40B06-0395-418F-A21E-4A208FE21820}">
      <dsp:nvSpPr>
        <dsp:cNvPr id="0" name=""/>
        <dsp:cNvSpPr/>
      </dsp:nvSpPr>
      <dsp:spPr>
        <a:xfrm>
          <a:off x="4464496" y="1080120"/>
          <a:ext cx="312229" cy="3122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571674-1FD4-499E-9630-C736C5CFADC7}">
      <dsp:nvSpPr>
        <dsp:cNvPr id="0" name=""/>
        <dsp:cNvSpPr/>
      </dsp:nvSpPr>
      <dsp:spPr>
        <a:xfrm>
          <a:off x="4468469" y="0"/>
          <a:ext cx="4546446" cy="896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Бесплатное/</a:t>
          </a:r>
          <a:r>
            <a:rPr lang="en-US" sz="3600" b="1" kern="1200" dirty="0" err="1" smtClean="0">
              <a:solidFill>
                <a:schemeClr val="tx1"/>
              </a:solidFill>
            </a:rPr>
            <a:t>FreeWare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4468469" y="0"/>
        <a:ext cx="4546446" cy="896036"/>
      </dsp:txXfrm>
    </dsp:sp>
    <dsp:sp modelId="{FF05C9F4-558B-4907-BFE0-9BC216E45165}">
      <dsp:nvSpPr>
        <dsp:cNvPr id="0" name=""/>
        <dsp:cNvSpPr/>
      </dsp:nvSpPr>
      <dsp:spPr>
        <a:xfrm>
          <a:off x="4464489" y="1812720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53EFEB-A599-414E-BF00-6B24FD364BA2}">
      <dsp:nvSpPr>
        <dsp:cNvPr id="0" name=""/>
        <dsp:cNvSpPr/>
      </dsp:nvSpPr>
      <dsp:spPr>
        <a:xfrm>
          <a:off x="4761998" y="1604936"/>
          <a:ext cx="3952618" cy="72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>
              <a:solidFill>
                <a:schemeClr val="bg1"/>
              </a:solidFill>
            </a:rPr>
            <a:t>Avast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4761998" y="1604936"/>
        <a:ext cx="3952618" cy="727790"/>
      </dsp:txXfrm>
    </dsp:sp>
    <dsp:sp modelId="{3C12B6F9-3896-43C5-93DD-7B51FF63BAC3}">
      <dsp:nvSpPr>
        <dsp:cNvPr id="0" name=""/>
        <dsp:cNvSpPr/>
      </dsp:nvSpPr>
      <dsp:spPr>
        <a:xfrm>
          <a:off x="4464489" y="2540510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97CA21-C99E-4164-8712-185F49570936}">
      <dsp:nvSpPr>
        <dsp:cNvPr id="0" name=""/>
        <dsp:cNvSpPr/>
      </dsp:nvSpPr>
      <dsp:spPr>
        <a:xfrm>
          <a:off x="4761998" y="2332726"/>
          <a:ext cx="3952618" cy="72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bg1"/>
              </a:solidFill>
            </a:rPr>
            <a:t>Dr. Web</a:t>
          </a:r>
          <a:r>
            <a:rPr lang="ru-RU" sz="3600" kern="1200" dirty="0" smtClean="0">
              <a:solidFill>
                <a:schemeClr val="bg1"/>
              </a:solidFill>
            </a:rPr>
            <a:t>(Сканер)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4761998" y="2332726"/>
        <a:ext cx="3952618" cy="727790"/>
      </dsp:txXfrm>
    </dsp:sp>
    <dsp:sp modelId="{69DC0BF5-A152-434A-ACD1-BD0D68A34AE4}">
      <dsp:nvSpPr>
        <dsp:cNvPr id="0" name=""/>
        <dsp:cNvSpPr/>
      </dsp:nvSpPr>
      <dsp:spPr>
        <a:xfrm>
          <a:off x="4464489" y="3268300"/>
          <a:ext cx="312222" cy="312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F90155-B70A-4A0D-AA67-A50975AF6A2F}">
      <dsp:nvSpPr>
        <dsp:cNvPr id="0" name=""/>
        <dsp:cNvSpPr/>
      </dsp:nvSpPr>
      <dsp:spPr>
        <a:xfrm>
          <a:off x="4761998" y="3060516"/>
          <a:ext cx="3952618" cy="727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bg1"/>
              </a:solidFill>
            </a:rPr>
            <a:t>AVZ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4761998" y="3060516"/>
        <a:ext cx="3952618" cy="727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03FB4-862C-4E02-BA20-4154FE530CF8}">
      <dsp:nvSpPr>
        <dsp:cNvPr id="0" name=""/>
        <dsp:cNvSpPr/>
      </dsp:nvSpPr>
      <dsp:spPr>
        <a:xfrm>
          <a:off x="576062" y="582583"/>
          <a:ext cx="5778129" cy="1045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Антивирусное ПО</a:t>
          </a:r>
          <a:endParaRPr lang="ru-RU" sz="4500" kern="1200" dirty="0"/>
        </a:p>
      </dsp:txBody>
      <dsp:txXfrm>
        <a:off x="606698" y="613219"/>
        <a:ext cx="5716857" cy="984725"/>
      </dsp:txXfrm>
    </dsp:sp>
    <dsp:sp modelId="{FC4447B7-B124-4F0D-B562-B40FEE7983AD}">
      <dsp:nvSpPr>
        <dsp:cNvPr id="0" name=""/>
        <dsp:cNvSpPr/>
      </dsp:nvSpPr>
      <dsp:spPr>
        <a:xfrm rot="7848912">
          <a:off x="1612573" y="2235697"/>
          <a:ext cx="923804" cy="41130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1735965" y="2317959"/>
        <a:ext cx="677020" cy="246784"/>
      </dsp:txXfrm>
    </dsp:sp>
    <dsp:sp modelId="{52C9173D-8062-40ED-9DED-89CADC31FBFB}">
      <dsp:nvSpPr>
        <dsp:cNvPr id="0" name=""/>
        <dsp:cNvSpPr/>
      </dsp:nvSpPr>
      <dsp:spPr>
        <a:xfrm>
          <a:off x="2164007" y="2700302"/>
          <a:ext cx="1076351" cy="613947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2181989" y="2718284"/>
        <a:ext cx="1040387" cy="577983"/>
      </dsp:txXfrm>
    </dsp:sp>
    <dsp:sp modelId="{2E97475E-B825-4194-A0B3-B2680528BADA}">
      <dsp:nvSpPr>
        <dsp:cNvPr id="0" name=""/>
        <dsp:cNvSpPr/>
      </dsp:nvSpPr>
      <dsp:spPr>
        <a:xfrm rot="13932467">
          <a:off x="3852179" y="2207961"/>
          <a:ext cx="923804" cy="40432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3973476" y="2288826"/>
        <a:ext cx="681210" cy="242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2F419-D84A-4B59-93B2-F147572A38AC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07DDE-B090-47AC-B813-87DD81D50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15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07DDE-B090-47AC-B813-87DD81D50C9D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67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048;&#1085;&#1090;&#1077;&#1088;&#1085;&#1077;&#1090;-&#1084;&#1086;&#1096;&#1077;&#1085;&#1085;&#1080;&#1095;&#1077;&#1089;&#1090;&#1074;&#1086;.sw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&#1054;&#1057;.swf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7;&#1072;&#1084;%20&#1080;%20&#1073;&#1086;&#1088;&#1100;&#1073;&#1072;%20&#1089;%20&#1085;&#1080;&#1084;.mp4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&#1058;&#1088;&#1086;&#1103;&#1085;%20-%20&#1042;&#1080;&#1088;&#1091;&#1089;&#1099;.mp4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52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1.jpeg"/><Relationship Id="rId17" Type="http://schemas.openxmlformats.org/officeDocument/2006/relationships/image" Target="../media/image56.png"/><Relationship Id="rId2" Type="http://schemas.openxmlformats.org/officeDocument/2006/relationships/diagramData" Target="../diagrams/data1.xml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54.png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53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addons.mozilla.org/ru/firefox/addon/blocksite/?src=search" TargetMode="External"/><Relationship Id="rId2" Type="http://schemas.openxmlformats.org/officeDocument/2006/relationships/hyperlink" Target="https://addons.mozilla.org/ru/firefox/addon/blocksi/?src=search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dnoklassniki.ru.user.name/profileviewlyirb?&amp;5498464571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habrahabr.ru/post/202770/" TargetMode="External"/><Relationship Id="rId2" Type="http://schemas.openxmlformats.org/officeDocument/2006/relationships/hyperlink" Target="http://habrahabr.ru/post/2113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abrahabr.ru/post/200270/" TargetMode="External"/><Relationship Id="rId4" Type="http://schemas.openxmlformats.org/officeDocument/2006/relationships/hyperlink" Target="http://habrahabr.ru/post/204106/" TargetMode="Externa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&#1048;&#1090;&#1086;&#1075;&#1086;&#1074;&#1086;&#1077;%20&#1090;&#1077;&#1089;&#1090;&#1080;&#1088;&#1086;&#1074;&#1072;&#1085;&#1080;&#1077;.sw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 Files\Documents\Safe-InterNet\InternetWorldCompu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28" y="-34404"/>
            <a:ext cx="9189872" cy="689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6408" y="2276872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Безопасный интернет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2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User Files\Desktop\BeQTmd1sD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3982"/>
            <a:ext cx="6858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/>
              <a:t>Опасности </a:t>
            </a:r>
            <a:r>
              <a:rPr lang="en-US" sz="6000" dirty="0" smtClean="0"/>
              <a:t>WWW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20888"/>
            <a:ext cx="9144000" cy="27363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5400" b="1" dirty="0" smtClean="0"/>
              <a:t>Интернет-мошенничество 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5400" b="1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57385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User Files\Desktop\Фриланс-–-заработок-в-интернете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" y="1646802"/>
            <a:ext cx="6948264" cy="5211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62068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Виды Интернет-мошенничества: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7776864" cy="864096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b="1" dirty="0" smtClean="0"/>
              <a:t>Секретные</a:t>
            </a:r>
            <a:r>
              <a:rPr lang="en-US" b="1" dirty="0" smtClean="0"/>
              <a:t> </a:t>
            </a:r>
            <a:r>
              <a:rPr lang="ru-RU" b="1" dirty="0" smtClean="0"/>
              <a:t>методы заработка</a:t>
            </a:r>
            <a:endParaRPr lang="ru-RU" dirty="0"/>
          </a:p>
        </p:txBody>
      </p:sp>
      <p:pic>
        <p:nvPicPr>
          <p:cNvPr id="2050" name="Picture 2" descr="E:\User Files\Desktop\1384038131_1000-i-1-sposob-zarabotat-v-interne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252">
            <a:off x="6528867" y="2840314"/>
            <a:ext cx="2476855" cy="35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1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User Files\Desktop\loto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413" y="3933056"/>
            <a:ext cx="4775587" cy="2942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0" y="2225614"/>
            <a:ext cx="7787209" cy="39005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E:\User Files\Desktop\lot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2234">
            <a:off x="5271708" y="1868865"/>
            <a:ext cx="3625497" cy="2297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User Files\Desktop\JLltmvSWLX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0140">
            <a:off x="1081064" y="1315765"/>
            <a:ext cx="2908108" cy="1819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 Files\Desktop\original5793683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098">
            <a:off x="-10358" y="3357791"/>
            <a:ext cx="4429125" cy="3590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66842" cy="105273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sz="6000" b="1" dirty="0" smtClean="0"/>
              <a:t>Выигрыш лотереи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9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User Files\Desktop\Интернет-магаз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030" y="2049977"/>
            <a:ext cx="4828970" cy="4814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User Files\Desktop\Как-открыть-интернет-магаз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4263783" cy="3372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sz="4800" b="1" dirty="0" smtClean="0"/>
              <a:t>Интернет-Магазин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9732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User Files\Desktop\fish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20008"/>
            <a:ext cx="6287718" cy="3543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b="1" dirty="0"/>
              <a:t>Фишинг </a:t>
            </a:r>
            <a:r>
              <a:rPr lang="ru-RU" dirty="0"/>
              <a:t>(</a:t>
            </a:r>
            <a:r>
              <a:rPr lang="en-US" dirty="0"/>
              <a:t>Phishing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8712968" cy="2160241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dirty="0" smtClean="0"/>
              <a:t>От </a:t>
            </a:r>
            <a:r>
              <a:rPr lang="ru-RU" sz="3200" dirty="0"/>
              <a:t>английского </a:t>
            </a:r>
            <a:r>
              <a:rPr lang="ru-RU" sz="3200" i="1" dirty="0" err="1"/>
              <a:t>fishing</a:t>
            </a:r>
            <a:r>
              <a:rPr lang="ru-RU" sz="3200" dirty="0"/>
              <a:t> — рыбалка, выуживание.  Вид интернет-мошенничества, при котором мошенник пытается выдать себя за организацию или </a:t>
            </a:r>
            <a:r>
              <a:rPr lang="ru-RU" sz="3200" dirty="0" smtClean="0"/>
              <a:t>фирм</a:t>
            </a:r>
            <a:r>
              <a:rPr lang="ru-RU" sz="3200" dirty="0"/>
              <a:t>у</a:t>
            </a:r>
            <a:r>
              <a:rPr lang="ru-RU" sz="3200" dirty="0" smtClean="0"/>
              <a:t> </a:t>
            </a:r>
            <a:r>
              <a:rPr lang="ru-RU" sz="3200" dirty="0"/>
              <a:t>с целью получения доступа </a:t>
            </a:r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3120008"/>
            <a:ext cx="3024336" cy="3456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/>
              <a:t>конфиденциальным </a:t>
            </a:r>
            <a:r>
              <a:rPr lang="ru-RU" sz="3200" dirty="0" smtClean="0"/>
              <a:t>данным пользователей</a:t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dirty="0"/>
              <a:t>логин и пароль от кредитных карт, либо соц. сетей).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7528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User Files\Documents\Safe-InterNet\fishing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8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65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2" y="476672"/>
            <a:ext cx="9144000" cy="9303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ru-RU" b="1" dirty="0"/>
              <a:t>Вишинг </a:t>
            </a:r>
            <a:r>
              <a:rPr lang="ru-RU" dirty="0"/>
              <a:t>(</a:t>
            </a:r>
            <a:r>
              <a:rPr lang="ru-RU" dirty="0" err="1"/>
              <a:t>vishing</a:t>
            </a:r>
            <a:r>
              <a:rPr lang="ru-RU" dirty="0"/>
              <a:t> — </a:t>
            </a:r>
            <a:r>
              <a:rPr lang="ru-RU" dirty="0" err="1"/>
              <a:t>voice</a:t>
            </a:r>
            <a:r>
              <a:rPr lang="ru-RU" dirty="0"/>
              <a:t> </a:t>
            </a:r>
            <a:r>
              <a:rPr lang="ru-RU" dirty="0" err="1"/>
              <a:t>phishing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4186808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Аналогичен </a:t>
            </a:r>
            <a:r>
              <a:rPr lang="ru-RU" sz="3600" dirty="0" err="1" smtClean="0"/>
              <a:t>фишингу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r>
              <a:rPr lang="ru-RU" sz="3600" dirty="0" smtClean="0"/>
              <a:t>Но отличается тем, что в нём каким-либо образом </a:t>
            </a:r>
            <a:r>
              <a:rPr lang="ru-RU" sz="3600" dirty="0"/>
              <a:t>задействуется телефон.</a:t>
            </a:r>
          </a:p>
        </p:txBody>
      </p:sp>
      <p:pic>
        <p:nvPicPr>
          <p:cNvPr id="4098" name="Picture 2" descr="E:\User Files\Desktop\iphon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353272" cy="4353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 Files\Documents\Safe-InterNet\phishing_v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" y="-8249"/>
            <a:ext cx="9133790" cy="686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User Files\Desktop\clickfra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4395"/>
            <a:ext cx="3600400" cy="3643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err="1"/>
              <a:t>Кликфрод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27133"/>
            <a:ext cx="8604448" cy="4104456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(</a:t>
            </a:r>
            <a:r>
              <a:rPr lang="ru-RU" dirty="0"/>
              <a:t>контекстная реклама)— один из видов сетевого мошенничества, представляющий собой обманные клики на рекламную ссылку лицом, не заинтересованным в рекламном объявлении.</a:t>
            </a:r>
          </a:p>
          <a:p>
            <a:endParaRPr lang="ru-RU" dirty="0"/>
          </a:p>
        </p:txBody>
      </p:sp>
      <p:pic>
        <p:nvPicPr>
          <p:cNvPr id="1026" name="Picture 2" descr="E:\User Files\Desktop\10-ways-to-finance-new-business-250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004" y="4630092"/>
            <a:ext cx="3384376" cy="2030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6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Особенности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Беседа-Дискуссия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Собственно разработанные мультимедийные материалы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Максимальный охват всех аспектов темы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Разделение урока на блоки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Наглядная демонстрация, примеры.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Получение заочного</a:t>
            </a:r>
            <a:r>
              <a:rPr lang="en-US" dirty="0" smtClean="0"/>
              <a:t> </a:t>
            </a:r>
            <a:r>
              <a:rPr lang="ru-RU" dirty="0" smtClean="0"/>
              <a:t>жизненного опыта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8274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smtClean="0"/>
              <a:t>Фарминг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85740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/>
              <a:t>Его </a:t>
            </a:r>
            <a:r>
              <a:rPr lang="ru-RU" dirty="0"/>
              <a:t>смысл состоит в том, что </a:t>
            </a:r>
            <a:r>
              <a:rPr lang="ru-RU" dirty="0" smtClean="0"/>
              <a:t>пользователь направляется </a:t>
            </a:r>
            <a:r>
              <a:rPr lang="ru-RU" dirty="0"/>
              <a:t>на другой сайт, но делает это не через левые ссылки, а посредством зараженного компьютера.</a:t>
            </a:r>
          </a:p>
          <a:p>
            <a:endParaRPr lang="ru-RU" dirty="0"/>
          </a:p>
        </p:txBody>
      </p:sp>
      <p:pic>
        <p:nvPicPr>
          <p:cNvPr id="4098" name="Picture 2" descr="E:\User Files\Desktop\illustration_pharm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644" y="3429001"/>
            <a:ext cx="6060546" cy="3310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6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User Files\Desktop\1252168034_1232184688_aukc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32826"/>
            <a:ext cx="5364088" cy="32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Скандинавские </a:t>
            </a:r>
            <a:r>
              <a:rPr lang="ru-RU" dirty="0" smtClean="0"/>
              <a:t>аукционы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00" y="1412776"/>
            <a:ext cx="9135399" cy="247378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dirty="0" smtClean="0"/>
              <a:t>Такой </a:t>
            </a:r>
            <a:r>
              <a:rPr lang="ru-RU" sz="2400" dirty="0"/>
              <a:t>аукцион предполагает пользователям сделать минимальные ставки на товары, выставленные с очень низкой стоимостью, приблизительно пара рублей. С каждой ставки снимается определенный процент. Это такой способ покупки вещей с элементами азарта. Естественно, что ничего вы не получите в итоге.</a:t>
            </a:r>
          </a:p>
          <a:p>
            <a:endParaRPr lang="ru-RU" sz="2400" dirty="0"/>
          </a:p>
        </p:txBody>
      </p:sp>
      <p:pic>
        <p:nvPicPr>
          <p:cNvPr id="5122" name="Picture 2" descr="E:\User Files\Desktop\gagen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48911"/>
            <a:ext cx="4709004" cy="3531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0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E:\User Files\Desktop\sport-bum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1546"/>
            <a:ext cx="7020272" cy="3966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User Files\Desktop\10011232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611">
            <a:off x="5393405" y="1514098"/>
            <a:ext cx="4263940" cy="42639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  <a:gradFill>
            <a:gsLst>
              <a:gs pos="0">
                <a:schemeClr val="accent1">
                  <a:shade val="51000"/>
                  <a:satMod val="130000"/>
                  <a:alpha val="29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l"/>
            <a:r>
              <a:rPr lang="ru-RU" dirty="0"/>
              <a:t>Ставки на </a:t>
            </a:r>
            <a:r>
              <a:rPr lang="ru-RU" dirty="0" smtClean="0"/>
              <a:t>спорт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Букмекерские конторы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38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42427" y="0"/>
            <a:ext cx="9410090" cy="6876941"/>
          </a:xfrm>
          <a:solidFill>
            <a:schemeClr val="bg1">
              <a:lumMod val="65000"/>
              <a:alpha val="83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E:\User Files\Desktop\знакомства+мошенник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846" y="2996952"/>
            <a:ext cx="5505137" cy="4039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E:\User Files\Desktop\online_date_R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0"/>
            <a:ext cx="10468263" cy="3335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User Files\Documents\Safe-InterNet\mailge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113" y="1321640"/>
            <a:ext cx="4074550" cy="5704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4" y="231639"/>
            <a:ext cx="8830816" cy="164219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Мошенничество с помощью служб </a:t>
            </a:r>
            <a:r>
              <a:rPr lang="ru-RU" b="1" dirty="0" smtClean="0"/>
              <a:t>знакомств</a:t>
            </a:r>
            <a:r>
              <a:rPr lang="en-US" b="1" dirty="0" smtClean="0"/>
              <a:t> </a:t>
            </a:r>
            <a:r>
              <a:rPr lang="ru-RU" b="1" dirty="0" smtClean="0"/>
              <a:t>и социальных сетей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64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04448" cy="3024336"/>
          </a:xfrm>
        </p:spPr>
        <p:txBody>
          <a:bodyPr>
            <a:normAutofit/>
          </a:bodyPr>
          <a:lstStyle/>
          <a:p>
            <a:r>
              <a:rPr lang="ru-RU" i="1" dirty="0" smtClean="0"/>
              <a:t>Как </a:t>
            </a:r>
            <a:r>
              <a:rPr lang="ru-RU" i="1" dirty="0"/>
              <a:t>распознавать </a:t>
            </a:r>
            <a:r>
              <a:rPr lang="ru-RU" i="1" dirty="0" err="1"/>
              <a:t>фишинговые</a:t>
            </a:r>
            <a:r>
              <a:rPr lang="ru-RU" i="1" dirty="0"/>
              <a:t> сайты или сайты-мошенники? </a:t>
            </a:r>
            <a:r>
              <a:rPr lang="ru-RU" dirty="0"/>
              <a:t/>
            </a:r>
            <a:br>
              <a:rPr lang="ru-RU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1933"/>
            <a:ext cx="2304256" cy="5655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653136"/>
            <a:ext cx="2987824" cy="2204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/>
              <a:t>Перейти к слайду </a:t>
            </a:r>
          </a:p>
          <a:p>
            <a:pPr marL="571500" indent="-571500" algn="l">
              <a:buFont typeface="Wingdings" panose="05000000000000000000" pitchFamily="2" charset="2"/>
              <a:buChar char="§"/>
            </a:pPr>
            <a:r>
              <a:rPr lang="ru-RU" dirty="0" smtClean="0">
                <a:hlinkClick r:id="rId2" action="ppaction://hlinksldjump"/>
              </a:rPr>
              <a:t>Фишинг</a:t>
            </a:r>
            <a:endParaRPr lang="ru-RU" dirty="0" smtClean="0"/>
          </a:p>
          <a:p>
            <a:pPr marL="571500" indent="-571500" algn="l">
              <a:buFont typeface="Wingdings" panose="05000000000000000000" pitchFamily="2" charset="2"/>
              <a:buChar char="§"/>
            </a:pPr>
            <a:r>
              <a:rPr lang="ru-RU" dirty="0" smtClean="0">
                <a:hlinkClick r:id="rId3" action="ppaction://hlinksldjump"/>
              </a:rPr>
              <a:t>Фарминг</a:t>
            </a:r>
            <a:endParaRPr lang="ru-RU" dirty="0" smtClean="0"/>
          </a:p>
          <a:p>
            <a:pPr marL="571500" indent="-571500" algn="l">
              <a:buFont typeface="Wingdings" panose="05000000000000000000" pitchFamily="2" charset="2"/>
              <a:buChar char="§"/>
            </a:pPr>
            <a:r>
              <a:rPr lang="ru-RU" dirty="0" err="1" smtClean="0">
                <a:hlinkClick r:id="rId4" action="ppaction://hlinksldjump"/>
              </a:rPr>
              <a:t>Кликфрод</a:t>
            </a:r>
            <a:endParaRPr lang="ru-RU" dirty="0" smtClean="0"/>
          </a:p>
          <a:p>
            <a:pPr marL="571500" indent="-571500" algn="l">
              <a:buFont typeface="Wingdings" panose="05000000000000000000" pitchFamily="2" charset="2"/>
              <a:buChar char="§"/>
            </a:pPr>
            <a:r>
              <a:rPr lang="ru-RU" b="1" dirty="0">
                <a:hlinkClick r:id="rId5" action="ppaction://hlinksldjump"/>
              </a:rPr>
              <a:t>Вишинг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5105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/>
              <a:t>Характерные черты </a:t>
            </a:r>
            <a:r>
              <a:rPr lang="ru-RU" sz="3600" b="1" dirty="0" smtClean="0"/>
              <a:t>сайтов-мошенников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/>
              <a:t>Большие</a:t>
            </a:r>
            <a:r>
              <a:rPr lang="ru-RU" dirty="0"/>
              <a:t>, постоянно вылезающие на </a:t>
            </a:r>
            <a:r>
              <a:rPr lang="ru-RU" dirty="0" smtClean="0"/>
              <a:t>весь экран </a:t>
            </a:r>
            <a:r>
              <a:rPr lang="ru-RU" dirty="0"/>
              <a:t>окна.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Автоматически загружающиеся видеоролики, звуки, музыка.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Большие, яркие, повторяющиеся заголовки.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Предсказуемые заманчивые предложения и фразы</a:t>
            </a:r>
            <a:r>
              <a:rPr lang="ru-RU" i="1" dirty="0"/>
              <a:t>(“только сейчас”, “успейте до…”)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Невозможность сразу зарыть эту веб-страницу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80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/>
              <a:t>Характерные черты </a:t>
            </a:r>
            <a:r>
              <a:rPr lang="ru-RU" sz="4000" b="1" dirty="0" err="1"/>
              <a:t>фишинговых</a:t>
            </a:r>
            <a:r>
              <a:rPr lang="ru-RU" sz="4000" b="1" dirty="0"/>
              <a:t> </a:t>
            </a:r>
            <a:r>
              <a:rPr lang="ru-RU" sz="4000" b="1" dirty="0" smtClean="0"/>
              <a:t>сайтов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/>
              <a:t>Другое </a:t>
            </a:r>
            <a:r>
              <a:rPr lang="ru-RU" dirty="0"/>
              <a:t>доменное имя, при одинаковом дизайне сайта.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Дизайн дополнен ранее не встречавшимися новыми функциями.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Дизайн немного </a:t>
            </a:r>
            <a:r>
              <a:rPr lang="ru-RU" dirty="0" smtClean="0"/>
              <a:t>изменён(изменены стили).</a:t>
            </a:r>
            <a:endParaRPr lang="ru-RU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Для входа в ваш профиль вас просят ввести больше </a:t>
            </a:r>
            <a:r>
              <a:rPr lang="ru-RU" dirty="0" smtClean="0"/>
              <a:t>информации (</a:t>
            </a:r>
            <a:r>
              <a:rPr lang="en-US" dirty="0" smtClean="0"/>
              <a:t>E</a:t>
            </a:r>
            <a:r>
              <a:rPr lang="ru-RU" dirty="0"/>
              <a:t>-</a:t>
            </a:r>
            <a:r>
              <a:rPr lang="en-US" dirty="0"/>
              <a:t>mail</a:t>
            </a:r>
            <a:r>
              <a:rPr lang="ru-RU" dirty="0"/>
              <a:t>, Секретный вопрос и др.), чем в предыдущие посещения. 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85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Интернет-мошенничество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i="1" dirty="0" smtClean="0">
                <a:hlinkClick r:id="rId2" action="ppaction://hlinkfile"/>
              </a:rPr>
              <a:t>Пройти экспресс тестирование по теме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74667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User Files\Desktop\3512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276" y="1628800"/>
            <a:ext cx="9518023" cy="5349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8000" dirty="0" smtClean="0"/>
              <a:t>Опасный контент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1666528" cy="348925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7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Опасный контент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56600" cy="51689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Провокационные материалы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Секты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Экстремистские материалы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Самоубийства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Насилие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Наркотические и психотропные вещества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Контент для взрослых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9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71412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Вводная часть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Опасности </a:t>
            </a:r>
            <a:r>
              <a:rPr lang="en-US" dirty="0" smtClean="0"/>
              <a:t>WWW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Защищённость операционных систем.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Пути «заражения».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Защита, борьба, профилактика вирусных угроз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Защита </a:t>
            </a:r>
            <a:r>
              <a:rPr lang="ru-RU" dirty="0" smtClean="0"/>
              <a:t>от </a:t>
            </a:r>
            <a:r>
              <a:rPr lang="ru-RU" dirty="0"/>
              <a:t>нежелательного контента.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Рекомендации </a:t>
            </a:r>
            <a:r>
              <a:rPr lang="ru-RU" dirty="0"/>
              <a:t>по защите личных данных и поведению в социальных сетях.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Вывод. Общее подведение итогов.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Раздача буклетов, заметок.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Промежуточные и обобщённые тестирования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69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User Files\Desktop\106239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40" y="1131647"/>
            <a:ext cx="9164340" cy="572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Недостоверная 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1756792"/>
          </a:xfrm>
          <a:solidFill>
            <a:schemeClr val="tx2">
              <a:lumMod val="60000"/>
              <a:lumOff val="40000"/>
              <a:alpha val="53000"/>
            </a:schemeClr>
          </a:solidFill>
        </p:spPr>
        <p:txBody>
          <a:bodyPr/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600" b="1" dirty="0"/>
              <a:t>Не вся информация в интернете верна. Пользуйтесь проверенными сайтами и источниками.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4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User Files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00" y="2134791"/>
            <a:ext cx="1831950" cy="1721401"/>
          </a:xfrm>
          <a:prstGeom prst="rect">
            <a:avLst/>
          </a:prstGeom>
          <a:noFill/>
          <a:effectLst>
            <a:reflection stA="0"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Защищённость различных операционных систем(ОС)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Существующие </a:t>
            </a:r>
            <a:r>
              <a:rPr lang="en-US" sz="2800" b="1" dirty="0" smtClean="0"/>
              <a:t>(</a:t>
            </a:r>
            <a:r>
              <a:rPr lang="ru-RU" sz="2800" b="1" dirty="0" smtClean="0"/>
              <a:t>наиболее распространённые</a:t>
            </a:r>
            <a:r>
              <a:rPr lang="en-US" sz="2800" b="1" dirty="0" smtClean="0"/>
              <a:t>)</a:t>
            </a:r>
            <a:r>
              <a:rPr lang="ru-RU" sz="2800" b="1" dirty="0" smtClean="0"/>
              <a:t> ОС</a:t>
            </a:r>
            <a:r>
              <a:rPr lang="en-US" sz="2800" b="1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Family Window </a:t>
            </a:r>
            <a:r>
              <a:rPr lang="en-US" dirty="0" smtClean="0"/>
              <a:t>OS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Семейство </a:t>
            </a:r>
            <a:r>
              <a:rPr lang="ru-RU" dirty="0"/>
              <a:t>ОС систем </a:t>
            </a:r>
            <a:r>
              <a:rPr lang="ru-RU" dirty="0" err="1" smtClean="0"/>
              <a:t>Виндовс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OS</a:t>
            </a:r>
            <a:r>
              <a:rPr lang="ru-RU" dirty="0"/>
              <a:t> *</a:t>
            </a:r>
            <a:r>
              <a:rPr lang="en-US" dirty="0"/>
              <a:t>nix</a:t>
            </a:r>
            <a:r>
              <a:rPr lang="ru-RU" dirty="0"/>
              <a:t>/ </a:t>
            </a:r>
            <a:r>
              <a:rPr lang="en-US" dirty="0" smtClean="0"/>
              <a:t>Unix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разновидности ОС </a:t>
            </a:r>
            <a:r>
              <a:rPr lang="en-US" dirty="0"/>
              <a:t>Linux</a:t>
            </a:r>
            <a:endParaRPr lang="ru-RU" dirty="0"/>
          </a:p>
        </p:txBody>
      </p:sp>
      <p:pic>
        <p:nvPicPr>
          <p:cNvPr id="1027" name="Picture 3" descr="E:\User Files\Desktop\Windows-8-logo-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410" y="2060848"/>
            <a:ext cx="1766590" cy="176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User Files\Desktop\ubuntu-logo-ste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00779"/>
            <a:ext cx="1870423" cy="2157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User Files\Desktop\Debian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044" y="4770913"/>
            <a:ext cx="2592288" cy="221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User Files\Desktop\Linux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359202"/>
            <a:ext cx="1689629" cy="253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User Files\Desktop\archlinux-logo-dark-90dpi.ebdee92a15b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6317">
            <a:off x="4454317" y="4021670"/>
            <a:ext cx="2992677" cy="99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User Files\Desktop\FreeBSD_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00008">
            <a:off x="-133453" y="4569564"/>
            <a:ext cx="3605472" cy="130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7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 Files\Desktop\Otkryitaya-dver-108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4557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94557" y="0"/>
            <a:ext cx="10972800" cy="1196752"/>
          </a:xfrm>
          <a:gradFill>
            <a:gsLst>
              <a:gs pos="0">
                <a:schemeClr val="dk1">
                  <a:tint val="50000"/>
                  <a:satMod val="300000"/>
                  <a:alpha val="10000"/>
                  <a:lumMod val="19000"/>
                </a:schemeClr>
              </a:gs>
              <a:gs pos="93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  <a:alpha val="88000"/>
                </a:schemeClr>
              </a:gs>
            </a:gsLst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Разграничение прав доступа или многопользовательский режим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589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Это как входная дверь в вашем доме.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	</a:t>
            </a:r>
            <a:r>
              <a:rPr lang="ru-RU" sz="2800" dirty="0" smtClean="0"/>
              <a:t>В </a:t>
            </a:r>
            <a:r>
              <a:rPr lang="en-US" sz="2800" dirty="0"/>
              <a:t>Unix</a:t>
            </a:r>
            <a:r>
              <a:rPr lang="ru-RU" sz="2800" dirty="0"/>
              <a:t> когда вам нужно кого-то </a:t>
            </a:r>
            <a:r>
              <a:rPr lang="ru-RU" sz="2800" i="1" dirty="0"/>
              <a:t>впустить(установить программу, выполнить команду</a:t>
            </a:r>
            <a:r>
              <a:rPr lang="ru-RU" sz="2800" dirty="0"/>
              <a:t>) или </a:t>
            </a:r>
            <a:r>
              <a:rPr lang="ru-RU" sz="2800" i="1" dirty="0"/>
              <a:t>выпустить</a:t>
            </a:r>
            <a:r>
              <a:rPr lang="ru-RU" sz="2800" dirty="0"/>
              <a:t>(</a:t>
            </a:r>
            <a:r>
              <a:rPr lang="ru-RU" sz="2800" i="1" dirty="0"/>
              <a:t>деинсталляция</a:t>
            </a:r>
            <a:r>
              <a:rPr lang="ru-RU" sz="2800" dirty="0"/>
              <a:t>), или </a:t>
            </a:r>
            <a:r>
              <a:rPr lang="ru-RU" sz="2800" i="1" dirty="0"/>
              <a:t>войти самим(вход от Администратора, работа в </a:t>
            </a:r>
            <a:r>
              <a:rPr lang="en-US" sz="2800" i="1" dirty="0"/>
              <a:t>root</a:t>
            </a:r>
            <a:r>
              <a:rPr lang="ru-RU" sz="2800" i="1" dirty="0"/>
              <a:t> консоли </a:t>
            </a:r>
            <a:r>
              <a:rPr lang="ru-RU" sz="2800" dirty="0"/>
              <a:t>), вы </a:t>
            </a:r>
            <a:r>
              <a:rPr lang="ru-RU" sz="2800" i="1" dirty="0"/>
              <a:t>открываете</a:t>
            </a:r>
            <a:r>
              <a:rPr lang="ru-RU" sz="2800" dirty="0"/>
              <a:t> и закрываете за собой дверь</a:t>
            </a:r>
            <a:r>
              <a:rPr lang="ru-RU" sz="2800" i="1" dirty="0"/>
              <a:t>(право доступа</a:t>
            </a:r>
            <a:r>
              <a:rPr lang="ru-RU" sz="2800" dirty="0"/>
              <a:t>). Каждое такое открытие двери таит в себе опасность: впустить к себе в дом(ОС) кого-то незнакомого или не того(вирус).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ru-RU" sz="2800" dirty="0" smtClean="0"/>
              <a:t>Таким </a:t>
            </a:r>
            <a:r>
              <a:rPr lang="ru-RU" sz="2800" dirty="0"/>
              <a:t>образом, работая имени Администратора в </a:t>
            </a:r>
            <a:r>
              <a:rPr lang="en-US" sz="2800" dirty="0"/>
              <a:t>OS Windows</a:t>
            </a:r>
            <a:r>
              <a:rPr lang="ru-RU" sz="2800" dirty="0"/>
              <a:t>, вы оставляете эту дверь всегда открытой.</a:t>
            </a:r>
          </a:p>
        </p:txBody>
      </p:sp>
    </p:spTree>
    <p:extLst>
      <p:ext uri="{BB962C8B-B14F-4D97-AF65-F5344CB8AC3E}">
        <p14:creationId xmlns:p14="http://schemas.microsoft.com/office/powerpoint/2010/main" val="243599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Вывод:</a:t>
            </a:r>
            <a:endParaRPr lang="ru-RU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Unix</a:t>
            </a:r>
            <a:r>
              <a:rPr lang="ru-RU" dirty="0" smtClean="0"/>
              <a:t> </a:t>
            </a:r>
            <a:r>
              <a:rPr lang="ru-RU" dirty="0"/>
              <a:t>более безопасна.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ОС *</a:t>
            </a:r>
            <a:r>
              <a:rPr lang="en-US" dirty="0" smtClean="0"/>
              <a:t>nix</a:t>
            </a:r>
            <a:r>
              <a:rPr lang="ru-RU" dirty="0" smtClean="0"/>
              <a:t> </a:t>
            </a:r>
            <a:r>
              <a:rPr lang="ru-RU" dirty="0"/>
              <a:t>распространяются по свободной некоммерческой лицензии(</a:t>
            </a:r>
            <a:r>
              <a:rPr lang="en-US" dirty="0"/>
              <a:t>Free Ware</a:t>
            </a:r>
            <a:r>
              <a:rPr lang="ru-RU" dirty="0"/>
              <a:t>), кроме </a:t>
            </a:r>
            <a:r>
              <a:rPr lang="en-US" dirty="0"/>
              <a:t>Mac </a:t>
            </a:r>
            <a:r>
              <a:rPr lang="en-US" dirty="0" smtClean="0"/>
              <a:t>OS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Много пользователей</a:t>
            </a:r>
            <a:r>
              <a:rPr lang="en-US" dirty="0" smtClean="0"/>
              <a:t> *nix</a:t>
            </a:r>
            <a:r>
              <a:rPr lang="ru-RU" dirty="0" smtClean="0"/>
              <a:t> вносят свой вклад в разработку и улучшение, повышение безопасности.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/>
              <a:t>Под ОС*</a:t>
            </a:r>
            <a:r>
              <a:rPr lang="en-US" dirty="0"/>
              <a:t>nix </a:t>
            </a:r>
            <a:r>
              <a:rPr lang="ru-RU" dirty="0"/>
              <a:t>написано крайне мало вирусов.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ru-RU" dirty="0"/>
              <a:t>Защищённость различных операционных систем(ОС)</a:t>
            </a:r>
          </a:p>
        </p:txBody>
      </p:sp>
    </p:spTree>
    <p:extLst>
      <p:ext uri="{BB962C8B-B14F-4D97-AF65-F5344CB8AC3E}">
        <p14:creationId xmlns:p14="http://schemas.microsoft.com/office/powerpoint/2010/main" val="328087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 Files\Desktop\759615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10044608" cy="569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40" y="-18256"/>
            <a:ext cx="9154840" cy="1143000"/>
          </a:xfr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/>
              <a:t>Опрос на </a:t>
            </a:r>
            <a:r>
              <a:rPr lang="ru-RU" i="1" dirty="0"/>
              <a:t>проверку </a:t>
            </a:r>
            <a:r>
              <a:rPr lang="ru-RU" i="1" dirty="0" smtClean="0"/>
              <a:t>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i="1" dirty="0" smtClean="0"/>
              <a:t>Кто-нибудь </a:t>
            </a:r>
            <a:r>
              <a:rPr lang="ru-RU" i="1" dirty="0"/>
              <a:t>пользуется ОС </a:t>
            </a:r>
            <a:r>
              <a:rPr lang="en-US" i="1" dirty="0"/>
              <a:t>Unix</a:t>
            </a:r>
            <a:r>
              <a:rPr lang="ru-RU" i="1" dirty="0"/>
              <a:t>?</a:t>
            </a:r>
            <a:endParaRPr lang="ru-RU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ru-RU" i="1" dirty="0" smtClean="0"/>
              <a:t>Вы ведёте </a:t>
            </a:r>
            <a:r>
              <a:rPr lang="ru-RU" i="1" dirty="0"/>
              <a:t>контроль учётных записей </a:t>
            </a:r>
            <a:r>
              <a:rPr lang="en-US" i="1" dirty="0"/>
              <a:t>Windows</a:t>
            </a:r>
            <a:r>
              <a:rPr lang="ru-RU" i="1" dirty="0"/>
              <a:t>, и не </a:t>
            </a:r>
            <a:r>
              <a:rPr lang="ru-RU" i="1" dirty="0" smtClean="0"/>
              <a:t>работаете </a:t>
            </a:r>
            <a:r>
              <a:rPr lang="ru-RU" i="1" dirty="0"/>
              <a:t>от имени Администратора?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84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Защищённость различных операционных систем(ОС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44584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i="1" dirty="0" smtClean="0">
                <a:hlinkClick r:id="rId2" action="ppaction://hlinkfile"/>
              </a:rPr>
              <a:t>Пройти экспресс тестирование </a:t>
            </a:r>
            <a:r>
              <a:rPr lang="ru-RU" i="1" dirty="0">
                <a:hlinkClick r:id="rId2" action="ppaction://hlinkfile"/>
              </a:rPr>
              <a:t>по </a:t>
            </a:r>
            <a:r>
              <a:rPr lang="ru-RU" i="1" dirty="0" smtClean="0">
                <a:hlinkClick r:id="rId2" action="ppaction://hlinkfile"/>
              </a:rPr>
              <a:t>теме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977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700" y="0"/>
            <a:ext cx="9156700" cy="112474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Пути «заражения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b="1" dirty="0"/>
              <a:t>Загрузка вредоносных файлов с сети интернет. </a:t>
            </a:r>
            <a:endParaRPr lang="en-US" sz="2800" b="1" dirty="0" smtClean="0"/>
          </a:p>
          <a:p>
            <a:pPr marL="0" lvl="0" indent="0">
              <a:buNone/>
            </a:pPr>
            <a:r>
              <a:rPr lang="ru-RU" sz="2000" dirty="0"/>
              <a:t>Давайте узнаем и разграничим безопасность файлов, загруженных из сети интернет на три группы.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1800" i="1" dirty="0"/>
              <a:t>Безопасные.</a:t>
            </a:r>
            <a:r>
              <a:rPr lang="ru-RU" sz="1800" dirty="0"/>
              <a:t> Это офисные и мультимедийные файлы. Допустимые расширения: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.doc/.</a:t>
            </a:r>
            <a:r>
              <a:rPr lang="en-US" sz="1400" dirty="0" err="1"/>
              <a:t>docx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</a:t>
            </a:r>
            <a:r>
              <a:rPr lang="en-US" sz="1400" dirty="0" err="1"/>
              <a:t>ppt</a:t>
            </a:r>
            <a:r>
              <a:rPr lang="en-US" sz="1400" dirty="0"/>
              <a:t>/.</a:t>
            </a:r>
            <a:r>
              <a:rPr lang="en-US" sz="1400" dirty="0" err="1"/>
              <a:t>pptx</a:t>
            </a:r>
            <a:r>
              <a:rPr lang="en-US" sz="1400" dirty="0"/>
              <a:t>/.</a:t>
            </a:r>
            <a:r>
              <a:rPr lang="en-US" sz="1400" dirty="0" err="1"/>
              <a:t>pps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.mp3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.wma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</a:t>
            </a:r>
            <a:r>
              <a:rPr lang="en-US" sz="1400" dirty="0" err="1"/>
              <a:t>flac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.wav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.mp4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/>
              <a:t>.fly</a:t>
            </a:r>
            <a:endParaRPr lang="ru-RU" sz="1400" dirty="0"/>
          </a:p>
          <a:p>
            <a:pPr marL="571500" lvl="0" indent="-571500">
              <a:buFont typeface="+mj-lt"/>
              <a:buAutoNum type="romanUcPeriod"/>
            </a:pPr>
            <a:r>
              <a:rPr lang="ru-RU" sz="1800" i="1" dirty="0"/>
              <a:t>Условно безопасные. </a:t>
            </a:r>
            <a:r>
              <a:rPr lang="ru-RU" sz="1800" dirty="0"/>
              <a:t>Файлы, которые потенциально заражены.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.zip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</a:t>
            </a:r>
            <a:r>
              <a:rPr lang="en-US" sz="1400" i="1" dirty="0" err="1"/>
              <a:t>rar</a:t>
            </a:r>
            <a:endParaRPr lang="ru-RU" sz="1400" dirty="0"/>
          </a:p>
          <a:p>
            <a:pPr marL="571500" lvl="0" indent="-571500">
              <a:buFont typeface="+mj-lt"/>
              <a:buAutoNum type="romanUcPeriod"/>
            </a:pPr>
            <a:r>
              <a:rPr lang="ru-RU" sz="1800" i="1" dirty="0"/>
              <a:t>Опасные. </a:t>
            </a:r>
            <a:endParaRPr lang="ru-RU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.exe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.com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.bat</a:t>
            </a:r>
            <a:endParaRPr lang="ru-RU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i="1" dirty="0"/>
              <a:t>.</a:t>
            </a:r>
            <a:r>
              <a:rPr lang="en-US" sz="1400" i="1" dirty="0" smtClean="0"/>
              <a:t>shell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2357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User Files\Desktop\JavaScri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600" y="0"/>
            <a:ext cx="3125843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172400" cy="1093812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b="1" dirty="0">
                <a:solidFill>
                  <a:schemeClr val="tx1"/>
                </a:solidFill>
              </a:rPr>
              <a:t>Интернет-серфинг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2" y="1556792"/>
            <a:ext cx="7870925" cy="494116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err="1" smtClean="0"/>
              <a:t>JavaScript</a:t>
            </a:r>
            <a:r>
              <a:rPr lang="ru-RU" dirty="0" smtClean="0"/>
              <a:t> </a:t>
            </a:r>
            <a:r>
              <a:rPr lang="ru-RU" dirty="0"/>
              <a:t>– это межплатформенный, объектно-ориентированный язык программирования, базирующийся на объектном представлении браузера, применяемый </a:t>
            </a:r>
            <a:r>
              <a:rPr lang="ru-RU" i="1" dirty="0"/>
              <a:t>для использования наибольшей интерактивности</a:t>
            </a:r>
            <a:r>
              <a:rPr lang="ru-RU" dirty="0"/>
              <a:t>. На нём пишутся </a:t>
            </a:r>
            <a:r>
              <a:rPr lang="en-US" i="1" dirty="0"/>
              <a:t>JavaScript</a:t>
            </a:r>
            <a:r>
              <a:rPr lang="ru-RU" i="1" dirty="0"/>
              <a:t>’ы</a:t>
            </a:r>
            <a:r>
              <a:rPr lang="ru-RU" dirty="0"/>
              <a:t>(сценарии и скрипты). </a:t>
            </a:r>
            <a:r>
              <a:rPr lang="ru-RU" b="1" i="1" dirty="0"/>
              <a:t>Они подгружают вредоносные файлы  на наш компьютер независимо от наших действий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 Files\Desktop\Prilojeniya uyazvim v kot ispolzov web-explo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568"/>
            <a:ext cx="8295456" cy="377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Статистика атак </a:t>
            </a:r>
            <a:r>
              <a:rPr lang="ru-RU" b="1" dirty="0"/>
              <a:t>через </a:t>
            </a:r>
            <a:r>
              <a:rPr lang="en-US" b="1" dirty="0" smtClean="0"/>
              <a:t>Web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 </a:t>
            </a:r>
            <a:r>
              <a:rPr lang="ru-RU" dirty="0"/>
              <a:t>сравнению </a:t>
            </a:r>
            <a:r>
              <a:rPr lang="ru-RU" dirty="0" smtClean="0"/>
              <a:t>с 2011 годом, в 2012 году количество </a:t>
            </a:r>
            <a:r>
              <a:rPr lang="ru-RU" dirty="0"/>
              <a:t>атак через веб-браузер за год увеличилось с </a:t>
            </a:r>
            <a:r>
              <a:rPr lang="ru-RU" b="1" dirty="0"/>
              <a:t>946 393 693 до 1 595 587 670</a:t>
            </a:r>
            <a:r>
              <a:rPr lang="ru-RU" b="1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42346" y="6615499"/>
            <a:ext cx="37016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http://www.securelist.com/ru/statistics#/ru/map/oas/month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84888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 Files\Desktop\sp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4742036" cy="4036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/>
              <a:t>Спам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/>
              <a:t>Спам – массовая рассылка рекламных сообщений на </a:t>
            </a:r>
            <a:r>
              <a:rPr lang="en-US" dirty="0" smtClean="0"/>
              <a:t>E</a:t>
            </a:r>
            <a:r>
              <a:rPr lang="ru-RU" dirty="0"/>
              <a:t>-</a:t>
            </a:r>
            <a:r>
              <a:rPr lang="en-US" dirty="0" smtClean="0"/>
              <a:t>mail.</a:t>
            </a:r>
          </a:p>
          <a:p>
            <a:pPr marL="0" lvl="0" indent="0">
              <a:buNone/>
            </a:pPr>
            <a:r>
              <a:rPr lang="ru-RU" dirty="0" smtClean="0">
                <a:hlinkClick r:id="rId3" action="ppaction://hlinkfile"/>
              </a:rPr>
              <a:t>Мультимедиа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45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b="1" dirty="0"/>
              <a:t>Цели: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33656" cy="531805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освоить </a:t>
            </a:r>
            <a:r>
              <a:rPr lang="ru-RU" sz="3600" dirty="0"/>
              <a:t>содержание понятия «информационная культура»; </a:t>
            </a:r>
            <a:endParaRPr lang="ru-RU" sz="36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знать </a:t>
            </a:r>
            <a:r>
              <a:rPr lang="ru-RU" sz="3600" dirty="0"/>
              <a:t>основные тенденции развития информационного </a:t>
            </a:r>
            <a:r>
              <a:rPr lang="ru-RU" sz="3600" dirty="0" smtClean="0"/>
              <a:t>общества</a:t>
            </a:r>
            <a:r>
              <a:rPr lang="en-US" sz="3600" dirty="0" smtClean="0"/>
              <a:t>,</a:t>
            </a:r>
            <a:r>
              <a:rPr lang="ru-RU" sz="3600" dirty="0" smtClean="0"/>
              <a:t> интернет-технологий 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dirty="0"/>
              <a:t>знать особенности формирования информационных ресурсов и формы безопасной работы с ними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8663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605" y="0"/>
            <a:ext cx="9180605" cy="1664196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Нелицензионное/Пиратское программное обеспечение(ПО)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User Files\Desktop\window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643" y="1664196"/>
            <a:ext cx="4248473" cy="3024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User Files\Desktop\250962_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92" y="4024600"/>
            <a:ext cx="5000625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User Files\Desktop\cc0b36d95e38542a9d6a5f4726e7ff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293096"/>
            <a:ext cx="4276493" cy="256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User Files\Desktop\pirate-ba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605" y="1664196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User Files\Desktop\132054.19103_rea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1828">
            <a:off x="2561226" y="2527870"/>
            <a:ext cx="3991278" cy="2993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6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User Files\Desktop\G86KdjORFH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984" y="11212"/>
            <a:ext cx="933019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22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01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Офисные документы </a:t>
            </a:r>
            <a:r>
              <a:rPr lang="en-US" dirty="0"/>
              <a:t>Word, Power Point, Open Office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dirty="0" smtClean="0"/>
              <a:t>Могут </a:t>
            </a:r>
            <a:r>
              <a:rPr lang="ru-RU" dirty="0"/>
              <a:t>в себе содержать вредоносные файлы в виде дополнений –</a:t>
            </a:r>
            <a:r>
              <a:rPr lang="ru-RU" i="1" dirty="0" smtClean="0"/>
              <a:t>макросов.</a:t>
            </a:r>
            <a:endParaRPr lang="en-US" i="1" dirty="0" smtClean="0"/>
          </a:p>
          <a:p>
            <a:pPr marL="0" lvl="0" indent="0">
              <a:buNone/>
            </a:pPr>
            <a:r>
              <a:rPr lang="ru-RU" i="1" u="sng" dirty="0" smtClean="0"/>
              <a:t>Макрокоманда</a:t>
            </a:r>
            <a:r>
              <a:rPr lang="en-US" i="1" u="sng" dirty="0" smtClean="0"/>
              <a:t> </a:t>
            </a:r>
            <a:r>
              <a:rPr lang="ru-RU" u="sng" dirty="0" smtClean="0"/>
              <a:t>или</a:t>
            </a:r>
            <a:r>
              <a:rPr lang="en-US" u="sng" dirty="0" smtClean="0"/>
              <a:t> </a:t>
            </a:r>
            <a:r>
              <a:rPr lang="ru-RU" i="1" u="sng" dirty="0" smtClean="0"/>
              <a:t>макрос</a:t>
            </a:r>
            <a:r>
              <a:rPr lang="ru-RU" u="sng" dirty="0" smtClean="0"/>
              <a:t> </a:t>
            </a:r>
            <a:r>
              <a:rPr lang="ru-RU" dirty="0"/>
              <a:t>— программный алгоритм действий, записанный пользователем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Помимо </a:t>
            </a:r>
            <a:r>
              <a:rPr lang="ru-RU" dirty="0"/>
              <a:t>выполнения набора встроенных в приложение команд, он позволяет производить обработку внешних файлов, загрузку и передачу файлов и данных через интернет, чтение и изменение настроек ОС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b="1" dirty="0" smtClean="0"/>
              <a:t>Так</a:t>
            </a:r>
            <a:r>
              <a:rPr lang="ru-RU" b="1" dirty="0"/>
              <a:t>, как </a:t>
            </a:r>
            <a:r>
              <a:rPr lang="ru-RU" dirty="0"/>
              <a:t>макросы могут содержать и команды, представляющие опасность, ПК мы рекомендуем отключать поддержку макросов для документов с сомнительным содержимым.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5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Троян – Вирусы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Вирусы трояны - </a:t>
            </a:r>
            <a:r>
              <a:rPr lang="ru-RU" dirty="0" smtClean="0"/>
              <a:t>вредоносные программы, распространяемые злоумышленниками, с целью контроля действий </a:t>
            </a:r>
            <a:r>
              <a:rPr lang="ru-RU" dirty="0"/>
              <a:t>удалённого </a:t>
            </a:r>
            <a:r>
              <a:rPr lang="ru-RU" dirty="0" smtClean="0"/>
              <a:t> компьютера.</a:t>
            </a:r>
          </a:p>
          <a:p>
            <a:pPr marL="0" indent="0">
              <a:buNone/>
            </a:pPr>
            <a:r>
              <a:rPr lang="ru-RU" i="1" dirty="0" smtClean="0">
                <a:hlinkClick r:id="rId2" action="ppaction://hlinkfile"/>
              </a:rPr>
              <a:t>Мультимедиа</a:t>
            </a:r>
            <a:endParaRPr lang="ru-RU" i="1" dirty="0"/>
          </a:p>
        </p:txBody>
      </p:sp>
      <p:pic>
        <p:nvPicPr>
          <p:cNvPr id="1027" name="Picture 3" descr="E:\User Files\Desktop\virus-troj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12976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9843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561259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4000" b="1" dirty="0"/>
              <a:t>Установка Антивирусного </a:t>
            </a:r>
            <a:r>
              <a:rPr lang="ru-RU" sz="4000" b="1" dirty="0" smtClean="0"/>
              <a:t>ПО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/>
              <a:t>Способы защиты, борьбы, </a:t>
            </a:r>
            <a:r>
              <a:rPr lang="ru-RU" b="1" dirty="0" smtClean="0"/>
              <a:t>профилактики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87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62556521"/>
              </p:ext>
            </p:extLst>
          </p:nvPr>
        </p:nvGraphicFramePr>
        <p:xfrm>
          <a:off x="107504" y="2852936"/>
          <a:ext cx="9014916" cy="40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01207654"/>
              </p:ext>
            </p:extLst>
          </p:nvPr>
        </p:nvGraphicFramePr>
        <p:xfrm>
          <a:off x="1187624" y="0"/>
          <a:ext cx="7128792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860032" y="5857855"/>
            <a:ext cx="1230453" cy="56542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4800" b="1" dirty="0" smtClean="0"/>
              <a:t>AVZ</a:t>
            </a:r>
            <a:endParaRPr lang="ru-RU" sz="4800" b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Picture 2" descr="E:\User Files\Desktop\images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08" y="4437112"/>
            <a:ext cx="3024336" cy="68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User Files\Desktop\Nod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44109"/>
            <a:ext cx="2952328" cy="104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User Files\Desktop\logo-ava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48" y="4293096"/>
            <a:ext cx="3048000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User Files\Desktop\DrWeb_logo_green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48" y="5259128"/>
            <a:ext cx="3528392" cy="61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User Files\Desktop\skachat-avz-rus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107" y="5857855"/>
            <a:ext cx="988583" cy="98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E:\User Files\Desktop\Comodo_logo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28" y="5929783"/>
            <a:ext cx="2908076" cy="84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42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4608512" cy="482453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4400" b="1" dirty="0"/>
              <a:t>С</a:t>
            </a:r>
            <a:r>
              <a:rPr lang="ru-RU" sz="4400" b="1" dirty="0" smtClean="0"/>
              <a:t>етевой брандмауэр</a:t>
            </a:r>
            <a:br>
              <a:rPr lang="ru-RU" sz="4400" b="1" dirty="0" smtClean="0"/>
            </a:br>
            <a:r>
              <a:rPr lang="en-US" sz="4400" b="1" dirty="0" smtClean="0"/>
              <a:t>Windows Firewall</a:t>
            </a:r>
            <a:endParaRPr lang="ru-RU" sz="4400" b="1" dirty="0" smtClean="0"/>
          </a:p>
        </p:txBody>
      </p:sp>
      <p:pic>
        <p:nvPicPr>
          <p:cNvPr id="7170" name="Picture 2" descr="E:\User Files\Desktop\qddckKd6vJ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701" y="1196696"/>
            <a:ext cx="4248471" cy="566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1196752"/>
          </a:xfrm>
          <a:solidFill>
            <a:schemeClr val="dk1">
              <a:alpha val="37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37000"/>
              </a:srgb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«Грамотная» настройка ПО</a:t>
            </a:r>
          </a:p>
        </p:txBody>
      </p:sp>
    </p:spTree>
    <p:extLst>
      <p:ext uri="{BB962C8B-B14F-4D97-AF65-F5344CB8AC3E}">
        <p14:creationId xmlns:p14="http://schemas.microsoft.com/office/powerpoint/2010/main" val="16824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User Files\Desktop\windows-8-smartscreen-war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83" y="0"/>
            <a:ext cx="9206383" cy="724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2383" y="-22820"/>
            <a:ext cx="9206383" cy="1003548"/>
          </a:xfrm>
          <a:solidFill>
            <a:schemeClr val="dk1">
              <a:alpha val="4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en-US" dirty="0" err="1" smtClean="0"/>
              <a:t>Smartscreen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07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Обновления программного обеспечения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b="1" dirty="0"/>
              <a:t>Обновления антивирусных </a:t>
            </a:r>
            <a:r>
              <a:rPr lang="ru-RU" sz="3600" b="1" dirty="0" smtClean="0"/>
              <a:t>программ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ru-RU" sz="3600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3600" b="1" dirty="0" smtClean="0"/>
              <a:t>Обновления </a:t>
            </a:r>
            <a:r>
              <a:rPr lang="ru-RU" sz="3600" b="1" dirty="0"/>
              <a:t>программного </a:t>
            </a:r>
            <a:r>
              <a:rPr lang="ru-RU" sz="3600" b="1" dirty="0" smtClean="0"/>
              <a:t>обеспечения</a:t>
            </a:r>
            <a:r>
              <a:rPr lang="en-US" sz="3600" b="1" dirty="0" smtClean="0"/>
              <a:t> </a:t>
            </a:r>
            <a:r>
              <a:rPr lang="ru-RU" sz="3600" b="1" dirty="0" smtClean="0"/>
              <a:t>операционных систем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8255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E:\User Files\Desktop\d1dad689561852d89246fba0b7617e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20" y="1544712"/>
            <a:ext cx="8014072" cy="53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ru-RU" sz="3600" b="1" dirty="0"/>
              <a:t>Использование дополнительного </a:t>
            </a:r>
            <a:r>
              <a:rPr lang="ru-RU" sz="3600" b="1" dirty="0" smtClean="0"/>
              <a:t>ПО Расширений</a:t>
            </a:r>
            <a:r>
              <a:rPr lang="en-US" sz="3600" b="1" dirty="0" smtClean="0"/>
              <a:t> </a:t>
            </a:r>
            <a:r>
              <a:rPr lang="ru-RU" sz="3600" b="1" dirty="0" smtClean="0"/>
              <a:t>и плагинов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3456384" cy="1296144"/>
          </a:xfrm>
        </p:spPr>
        <p:txBody>
          <a:bodyPr>
            <a:noAutofit/>
          </a:bodyPr>
          <a:lstStyle/>
          <a:p>
            <a:pPr marL="0" lvl="0" indent="0">
              <a:lnSpc>
                <a:spcPct val="200000"/>
              </a:lnSpc>
              <a:buNone/>
            </a:pPr>
            <a:r>
              <a:rPr lang="en-US" sz="2800" b="1" dirty="0" smtClean="0"/>
              <a:t>Firefox Extensions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6145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User Files\Desktop\201203291656_no_copyright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284" y="-7020"/>
            <a:ext cx="10148866" cy="686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lvl="1" indent="0">
              <a:lnSpc>
                <a:spcPct val="200000"/>
              </a:lnSpc>
            </a:pPr>
            <a:r>
              <a:rPr lang="en-US" sz="2000" b="1" dirty="0" err="1" smtClean="0"/>
              <a:t>FireFox</a:t>
            </a:r>
            <a:r>
              <a:rPr lang="en-US" sz="2000" b="1" dirty="0" smtClean="0"/>
              <a:t> Extensions</a:t>
            </a:r>
            <a:endParaRPr lang="en-US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/>
              <a:t>No Script</a:t>
            </a:r>
            <a:br>
              <a:rPr lang="en-US" sz="2800" b="1" dirty="0" smtClean="0"/>
            </a:br>
            <a:r>
              <a:rPr lang="ru-RU" sz="2800" b="1" dirty="0" smtClean="0"/>
              <a:t> </a:t>
            </a:r>
            <a:r>
              <a:rPr lang="ru-RU" sz="2000" dirty="0"/>
              <a:t>(Блокирует </a:t>
            </a:r>
            <a:r>
              <a:rPr lang="en-US" sz="2000" dirty="0"/>
              <a:t>JavaScript</a:t>
            </a:r>
            <a:r>
              <a:rPr lang="ru-RU" sz="2000" dirty="0"/>
              <a:t>, </a:t>
            </a:r>
            <a:r>
              <a:rPr lang="en-US" sz="2000" dirty="0" smtClean="0"/>
              <a:t>Java </a:t>
            </a:r>
            <a:r>
              <a:rPr lang="ru-RU" sz="2000" dirty="0" smtClean="0"/>
              <a:t>и </a:t>
            </a:r>
            <a:r>
              <a:rPr lang="ru-RU" sz="2000" dirty="0"/>
              <a:t>другие плагины</a:t>
            </a:r>
            <a:r>
              <a:rPr lang="ru-RU" sz="2000" dirty="0" smtClean="0"/>
              <a:t>)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8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800" b="1" dirty="0" err="1"/>
              <a:t>Request</a:t>
            </a:r>
            <a:r>
              <a:rPr lang="ru-RU" sz="2800" b="1" dirty="0"/>
              <a:t> </a:t>
            </a:r>
            <a:r>
              <a:rPr lang="ru-RU" sz="2800" b="1" dirty="0" err="1"/>
              <a:t>Polic</a:t>
            </a:r>
            <a:r>
              <a:rPr lang="en-US" sz="2800" b="1" dirty="0" smtClean="0"/>
              <a:t>y</a:t>
            </a:r>
            <a:r>
              <a:rPr lang="ru-RU" sz="2800" b="1" dirty="0" smtClean="0"/>
              <a:t>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000" dirty="0" smtClean="0"/>
              <a:t>(</a:t>
            </a:r>
            <a:r>
              <a:rPr lang="ru-RU" sz="2000" dirty="0" smtClean="0"/>
              <a:t>управление </a:t>
            </a:r>
            <a:r>
              <a:rPr lang="ru-RU" sz="2000" dirty="0"/>
              <a:t>межсайтовыми </a:t>
            </a:r>
            <a:r>
              <a:rPr lang="ru-RU" sz="2000" dirty="0" smtClean="0"/>
              <a:t>запросами)</a:t>
            </a:r>
            <a:endParaRPr lang="ru-RU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800" b="1" dirty="0" err="1"/>
              <a:t>RefControl</a:t>
            </a:r>
            <a:r>
              <a:rPr lang="ru-RU" sz="2800" b="1" dirty="0"/>
              <a:t> и </a:t>
            </a:r>
            <a:r>
              <a:rPr lang="ru-RU" sz="2800" b="1" dirty="0" err="1" smtClean="0"/>
              <a:t>UaControl</a:t>
            </a:r>
            <a:r>
              <a:rPr lang="ru-RU" sz="2800" b="1" dirty="0" smtClean="0"/>
              <a:t>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err="1" smtClean="0"/>
              <a:t>Adblock</a:t>
            </a:r>
            <a:r>
              <a:rPr lang="en-US" sz="2800" b="1" dirty="0" smtClean="0"/>
              <a:t> </a:t>
            </a:r>
            <a:r>
              <a:rPr lang="en-US" sz="2800" b="1" dirty="0"/>
              <a:t>Plus</a:t>
            </a:r>
            <a:r>
              <a:rPr lang="ru-RU" sz="2800" b="1" dirty="0"/>
              <a:t> </a:t>
            </a:r>
            <a:r>
              <a:rPr lang="ru-RU" sz="2000" dirty="0"/>
              <a:t>(блокирует баннеры и рекламу</a:t>
            </a:r>
            <a:r>
              <a:rPr lang="ru-RU" sz="2000" dirty="0" smtClean="0"/>
              <a:t>)</a:t>
            </a:r>
            <a:endParaRPr lang="ru-RU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800" b="1" dirty="0"/>
              <a:t>HTTPS </a:t>
            </a:r>
            <a:r>
              <a:rPr lang="ru-RU" sz="2800" b="1" dirty="0" err="1" smtClean="0"/>
              <a:t>Everywhere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000" dirty="0" smtClean="0"/>
              <a:t>форсированно</a:t>
            </a:r>
            <a:r>
              <a:rPr lang="ru-RU" sz="2000" dirty="0"/>
              <a:t>е</a:t>
            </a:r>
            <a:r>
              <a:rPr lang="ru-RU" sz="2000" dirty="0" smtClean="0"/>
              <a:t> </a:t>
            </a:r>
            <a:r>
              <a:rPr lang="ru-RU" sz="2000" dirty="0"/>
              <a:t>использования HTTPS на сайтах,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которые </a:t>
            </a:r>
            <a:r>
              <a:rPr lang="ru-RU" sz="2000" dirty="0"/>
              <a:t>его поддерживают, но не ставят основным</a:t>
            </a:r>
            <a:endParaRPr lang="ru-RU" sz="2000" b="1" dirty="0"/>
          </a:p>
        </p:txBody>
      </p:sp>
      <p:pic>
        <p:nvPicPr>
          <p:cNvPr id="1028" name="Picture 4" descr="E:\User Files\Desktop\a2215626a3525b19b5a408ed6fd10a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652" y="2556520"/>
            <a:ext cx="1491456" cy="1491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User Files\Desktop\d68cbdcf52167ec7de6584554031ba1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112" y="856804"/>
            <a:ext cx="1636092" cy="163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User Files\Desktop\a2b8a7e499f3db1e9efec666af5a76d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716" y="5426050"/>
            <a:ext cx="16256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 Files\Desktop\66d5b7aa80dc5dfcc52814d2399e0d8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344" y="4163318"/>
            <a:ext cx="1300162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9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52"/>
            <a:ext cx="9144000" cy="105273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lvl="1" indent="0">
              <a:lnSpc>
                <a:spcPct val="200000"/>
              </a:lnSpc>
            </a:pPr>
            <a:r>
              <a:rPr lang="en-US" sz="3200" b="1" dirty="0" err="1" smtClean="0"/>
              <a:t>FireFox</a:t>
            </a:r>
            <a:r>
              <a:rPr lang="en-US" sz="3200" b="1" dirty="0" smtClean="0"/>
              <a:t> Extensions</a:t>
            </a:r>
            <a:endParaRPr lang="en-US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2452" y="1124744"/>
            <a:ext cx="9144000" cy="569835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b="1" dirty="0"/>
              <a:t>Safe </a:t>
            </a:r>
            <a:r>
              <a:rPr lang="en-US" sz="3600" b="1" dirty="0" smtClean="0"/>
              <a:t>Preview.</a:t>
            </a:r>
            <a:r>
              <a:rPr lang="ru-RU" sz="3600" b="1" dirty="0" smtClean="0"/>
              <a:t> </a:t>
            </a:r>
            <a:r>
              <a:rPr lang="ru-RU" sz="2800" dirty="0" smtClean="0"/>
              <a:t>Позволяет узнать безопасность сайта</a:t>
            </a:r>
            <a:r>
              <a:rPr lang="en-US" sz="2800" dirty="0" smtClean="0"/>
              <a:t> </a:t>
            </a:r>
            <a:r>
              <a:rPr lang="ru-RU" sz="2800" dirty="0"/>
              <a:t>по ссылке</a:t>
            </a:r>
            <a:r>
              <a:rPr lang="ru-RU" sz="2800" dirty="0" smtClean="0"/>
              <a:t> в режиме </a:t>
            </a:r>
            <a:r>
              <a:rPr lang="ru-RU" sz="2800" dirty="0" err="1" smtClean="0"/>
              <a:t>предпросмотра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marL="400050" lvl="1" indent="0">
              <a:buNone/>
            </a:pPr>
            <a:r>
              <a:rPr lang="ru-RU" dirty="0" smtClean="0"/>
              <a:t>Включает в себя следующий список антивирусных онлайн сервисов: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Google </a:t>
            </a:r>
            <a:r>
              <a:rPr lang="en-US" dirty="0" err="1" smtClean="0"/>
              <a:t>Advistory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McAfee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Norton Safe Web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WOT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 err="1" smtClean="0"/>
              <a:t>Avast</a:t>
            </a:r>
            <a:r>
              <a:rPr lang="en-US" dirty="0" smtClean="0"/>
              <a:t>!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Trust Wave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Dr. Web online check!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8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457200" lvl="1" indent="0">
              <a:lnSpc>
                <a:spcPct val="200000"/>
              </a:lnSpc>
            </a:pPr>
            <a:r>
              <a:rPr lang="en-US" sz="2800" b="1" dirty="0" err="1" smtClean="0"/>
              <a:t>FireFox</a:t>
            </a:r>
            <a:r>
              <a:rPr lang="en-US" sz="2800" b="1" dirty="0" smtClean="0"/>
              <a:t> Extensions</a:t>
            </a:r>
            <a:endParaRPr lang="en-US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US" sz="3600" b="1" dirty="0"/>
              <a:t>WOT Extensions </a:t>
            </a:r>
            <a:r>
              <a:rPr lang="en-US" sz="3600" dirty="0"/>
              <a:t>(</a:t>
            </a:r>
            <a:r>
              <a:rPr lang="en-US" sz="3600" b="1" dirty="0"/>
              <a:t>Web of Trust</a:t>
            </a:r>
            <a:r>
              <a:rPr lang="en-US" sz="3600" dirty="0"/>
              <a:t>). </a:t>
            </a:r>
            <a:r>
              <a:rPr lang="ru-RU" dirty="0"/>
              <a:t>Отображает репутацию </a:t>
            </a:r>
            <a:r>
              <a:rPr lang="en-US" dirty="0"/>
              <a:t>web</a:t>
            </a:r>
            <a:r>
              <a:rPr lang="ru-RU" dirty="0"/>
              <a:t>-сайта, составленную пользователями интернета и оценивающуюся по 4 критериям уровня репутации сайта: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i="1" dirty="0"/>
              <a:t>Доверие. </a:t>
            </a:r>
            <a:endParaRPr lang="ru-RU" i="1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i="1" dirty="0" smtClean="0"/>
              <a:t>Надежность </a:t>
            </a:r>
            <a:r>
              <a:rPr lang="ru-RU" i="1" dirty="0"/>
              <a:t>продавца</a:t>
            </a:r>
            <a:r>
              <a:rPr lang="ru-RU" i="1" dirty="0" smtClean="0"/>
              <a:t>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i="1" dirty="0" smtClean="0"/>
              <a:t> Конфиденциальность.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i="1" dirty="0" smtClean="0"/>
              <a:t> Безопасность </a:t>
            </a:r>
            <a:r>
              <a:rPr lang="ru-RU" i="1" dirty="0"/>
              <a:t>для </a:t>
            </a:r>
            <a:r>
              <a:rPr lang="ru-RU" i="1" dirty="0" smtClean="0"/>
              <a:t>детей.</a:t>
            </a:r>
            <a:endParaRPr lang="ru-RU" dirty="0"/>
          </a:p>
        </p:txBody>
      </p:sp>
      <p:pic>
        <p:nvPicPr>
          <p:cNvPr id="1030" name="Picture 6" descr="E:\User Files\Desktop\a48c213ec181e8ebf069018fb7ee226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52440"/>
            <a:ext cx="4427984" cy="44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lnSpc>
                <a:spcPct val="150000"/>
              </a:lnSpc>
            </a:pPr>
            <a:r>
              <a:rPr lang="ru-RU" sz="2800" b="1" dirty="0"/>
              <a:t>Защита от нежелательного контента.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2800" dirty="0" smtClean="0"/>
              <a:t>использование </a:t>
            </a:r>
            <a:r>
              <a:rPr lang="ru-RU" sz="2800" dirty="0"/>
              <a:t>функции антивируса </a:t>
            </a:r>
            <a:r>
              <a:rPr lang="en-US" sz="2800" dirty="0" err="1"/>
              <a:t>Eset</a:t>
            </a:r>
            <a:r>
              <a:rPr lang="en-US" sz="2800" dirty="0"/>
              <a:t> Nod</a:t>
            </a:r>
            <a:r>
              <a:rPr lang="ru-RU" sz="2800" dirty="0"/>
              <a:t> 32</a:t>
            </a:r>
            <a:r>
              <a:rPr lang="ru-RU" sz="2800" dirty="0" smtClean="0"/>
              <a:t>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800" dirty="0" smtClean="0"/>
              <a:t>Расширения </a:t>
            </a:r>
            <a:r>
              <a:rPr lang="en-US" sz="2800" dirty="0" err="1" smtClean="0"/>
              <a:t>FireFox</a:t>
            </a:r>
            <a:r>
              <a:rPr lang="en-US" sz="2800" dirty="0"/>
              <a:t>:</a:t>
            </a:r>
            <a:endParaRPr lang="ru-RU" sz="2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 smtClean="0">
                <a:hlinkClick r:id="rId2"/>
              </a:rPr>
              <a:t>Blocksi</a:t>
            </a:r>
            <a:endParaRPr lang="ru-RU" sz="2400" b="1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 err="1" smtClean="0">
                <a:hlinkClick r:id="rId3"/>
              </a:rPr>
              <a:t>BlockSite</a:t>
            </a:r>
            <a:endParaRPr lang="ru-RU" sz="2800" dirty="0" smtClean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800" dirty="0" smtClean="0"/>
              <a:t> Другие </a:t>
            </a:r>
            <a:r>
              <a:rPr lang="ru-RU" sz="2800" dirty="0"/>
              <a:t>программы:</a:t>
            </a:r>
            <a:endParaRPr lang="ru-RU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2400" dirty="0"/>
              <a:t>NetPolice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2400" dirty="0" err="1"/>
              <a:t>Crawler</a:t>
            </a:r>
            <a:r>
              <a:rPr lang="ru-RU" sz="2400" dirty="0"/>
              <a:t> </a:t>
            </a:r>
            <a:r>
              <a:rPr lang="ru-RU" sz="2400" dirty="0" err="1"/>
              <a:t>Parental</a:t>
            </a:r>
            <a:r>
              <a:rPr lang="ru-RU" sz="2400" dirty="0"/>
              <a:t> </a:t>
            </a:r>
            <a:r>
              <a:rPr lang="ru-RU" sz="2400" dirty="0" err="1"/>
              <a:t>Control</a:t>
            </a:r>
            <a:r>
              <a:rPr lang="ru-RU" sz="2400" dirty="0"/>
              <a:t> 1.1</a:t>
            </a:r>
            <a:endParaRPr lang="ru-RU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2400" dirty="0" err="1" smtClean="0"/>
              <a:t>Spector</a:t>
            </a:r>
            <a:r>
              <a:rPr lang="ru-RU" sz="2400" dirty="0" smtClean="0"/>
              <a:t> </a:t>
            </a:r>
            <a:r>
              <a:rPr lang="ru-RU" sz="2400" dirty="0" err="1"/>
              <a:t>Pro</a:t>
            </a:r>
            <a:r>
              <a:rPr lang="ru-RU" sz="2400" dirty="0"/>
              <a:t> 6.0</a:t>
            </a:r>
            <a:endParaRPr lang="ru-RU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2400" dirty="0" err="1"/>
              <a:t>ParentalControl</a:t>
            </a:r>
            <a:r>
              <a:rPr lang="ru-RU" sz="2400" dirty="0"/>
              <a:t> </a:t>
            </a:r>
            <a:r>
              <a:rPr lang="ru-RU" sz="2400" dirty="0" err="1"/>
              <a:t>Bar</a:t>
            </a:r>
            <a:r>
              <a:rPr lang="ru-RU" sz="2400" dirty="0"/>
              <a:t> </a:t>
            </a:r>
            <a:r>
              <a:rPr lang="ru-RU" sz="2400" dirty="0" smtClean="0"/>
              <a:t>5.22</a:t>
            </a:r>
          </a:p>
          <a:p>
            <a:pPr marL="457200" lvl="1" indent="0">
              <a:buNone/>
            </a:pP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0457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User Files\Desktop\614x254_dom_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645" y="4437112"/>
            <a:ext cx="5891699" cy="243728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Подключение дополнительного пакета услуг от </a:t>
            </a:r>
            <a:r>
              <a:rPr lang="ru-RU" dirty="0" smtClean="0"/>
              <a:t>провайдера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5069160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dirty="0" smtClean="0"/>
              <a:t>Например</a:t>
            </a:r>
            <a:r>
              <a:rPr lang="ru-RU" sz="3600" dirty="0"/>
              <a:t>, </a:t>
            </a:r>
            <a:r>
              <a:rPr lang="ru-RU" sz="3600" dirty="0" smtClean="0"/>
              <a:t>пакеты </a:t>
            </a:r>
            <a:r>
              <a:rPr lang="ru-RU" sz="3600" dirty="0"/>
              <a:t>услуг Ростелеком’</a:t>
            </a:r>
            <a:r>
              <a:rPr lang="en-US" sz="3600" dirty="0"/>
              <a:t>a</a:t>
            </a:r>
            <a:r>
              <a:rPr lang="ru-RU" sz="3600" dirty="0" smtClean="0"/>
              <a:t>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/>
              <a:t>Д</a:t>
            </a:r>
            <a:r>
              <a:rPr lang="ru-RU" dirty="0" smtClean="0"/>
              <a:t>етский интернет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/>
              <a:t>Функция «ребёнок в доме».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dirty="0" smtClean="0"/>
              <a:t>Антивирусного </a:t>
            </a:r>
            <a:r>
              <a:rPr lang="ru-RU" dirty="0"/>
              <a:t>программного </a:t>
            </a:r>
            <a:r>
              <a:rPr lang="ru-RU" dirty="0" smtClean="0"/>
              <a:t>обеспечения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E:\User Files\Desktop\294x154_antivir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497" y="2132856"/>
            <a:ext cx="4399035" cy="230425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98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User Files\Desktop\psihologia-bezopasnosti-600x35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6492"/>
            <a:ext cx="9168949" cy="5348554"/>
          </a:xfrm>
          <a:prstGeom prst="rect">
            <a:avLst/>
          </a:prstGeom>
          <a:noFill/>
          <a:effectLst>
            <a:glow rad="127000">
              <a:schemeClr val="accent1"/>
            </a:glow>
            <a:outerShdw blurRad="50800" dist="50800" dir="5400000" sx="44000" sy="44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707" y="-11902"/>
            <a:ext cx="9176656" cy="154839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По возможности, использовать зашифрованный протокол </a:t>
            </a:r>
            <a:r>
              <a:rPr lang="en-US" dirty="0" smtClean="0"/>
              <a:t>HTTPS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355160" cy="2332856"/>
          </a:xfrm>
          <a:solidFill>
            <a:schemeClr val="tx2">
              <a:lumMod val="60000"/>
              <a:lumOff val="40000"/>
              <a:alpha val="44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Передаваемые по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нему </a:t>
            </a:r>
            <a:r>
              <a:rPr lang="ru-RU" dirty="0">
                <a:solidFill>
                  <a:schemeClr val="bg1"/>
                </a:solidFill>
              </a:rPr>
              <a:t>данные, «упаковываются» в криптографический протокол SSL или TLS, тем самым обеспечивается защита этих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17084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Будьте внимательны!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/>
              <a:t>Как можно чаще смотрите на адресную строку веб браузера. В большинстве </a:t>
            </a:r>
            <a:r>
              <a:rPr lang="ru-RU" dirty="0" smtClean="0"/>
              <a:t>случаев, </a:t>
            </a:r>
            <a:r>
              <a:rPr lang="ru-RU" dirty="0"/>
              <a:t>только так вы сможете отличить </a:t>
            </a:r>
            <a:r>
              <a:rPr lang="ru-RU" dirty="0" err="1"/>
              <a:t>фишинговый</a:t>
            </a:r>
            <a:r>
              <a:rPr lang="ru-RU" dirty="0"/>
              <a:t> сайт от </a:t>
            </a:r>
            <a:r>
              <a:rPr lang="ru-RU" dirty="0" smtClean="0"/>
              <a:t>настоящего.</a:t>
            </a:r>
          </a:p>
          <a:p>
            <a:pPr marL="0" lvl="0" indent="0">
              <a:buNone/>
            </a:pPr>
            <a:r>
              <a:rPr lang="ru-RU" dirty="0" smtClean="0"/>
              <a:t>Делайте </a:t>
            </a:r>
            <a:r>
              <a:rPr lang="ru-RU" dirty="0"/>
              <a:t>это внимательно! Посмотрите на этот адрес:</a:t>
            </a:r>
            <a:br>
              <a:rPr lang="ru-RU" dirty="0"/>
            </a:br>
            <a:r>
              <a:rPr lang="ru-RU" u="sng" dirty="0">
                <a:hlinkClick r:id="rId2"/>
              </a:rPr>
              <a:t>http://www.odnoklassniki.ru.</a:t>
            </a:r>
            <a:r>
              <a:rPr lang="en-US" u="sng" dirty="0">
                <a:hlinkClick r:id="rId2"/>
              </a:rPr>
              <a:t>user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name</a:t>
            </a:r>
            <a:r>
              <a:rPr lang="ru-RU" u="sng" dirty="0">
                <a:hlinkClick r:id="rId2"/>
              </a:rPr>
              <a:t>/</a:t>
            </a:r>
            <a:r>
              <a:rPr lang="ru-RU" u="sng" dirty="0" err="1">
                <a:hlinkClick r:id="rId2"/>
              </a:rPr>
              <a:t>profileviewlyirb</a:t>
            </a:r>
            <a:r>
              <a:rPr lang="ru-RU" u="sng" dirty="0">
                <a:hlinkClick r:id="rId2"/>
              </a:rPr>
              <a:t>?&amp;5498464571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Ведёт ли он на настоящий сайт «</a:t>
            </a:r>
            <a:r>
              <a:rPr lang="ru-RU" dirty="0" err="1"/>
              <a:t>одноклассники.ру</a:t>
            </a:r>
            <a:r>
              <a:rPr lang="ru-RU" dirty="0"/>
              <a:t>»?</a:t>
            </a:r>
          </a:p>
          <a:p>
            <a:pPr marL="0" indent="0">
              <a:buNone/>
            </a:pPr>
            <a:r>
              <a:rPr lang="ru-RU" dirty="0"/>
              <a:t>Вовсе нет! Он ведёт на сайт </a:t>
            </a:r>
            <a:r>
              <a:rPr lang="en-US" b="1" i="1" dirty="0"/>
              <a:t>www</a:t>
            </a:r>
            <a:r>
              <a:rPr lang="ru-RU" b="1" i="1" dirty="0"/>
              <a:t>.user.name/, </a:t>
            </a:r>
            <a:r>
              <a:rPr lang="ru-RU" dirty="0"/>
              <a:t>где </a:t>
            </a:r>
            <a:r>
              <a:rPr lang="ru-RU" b="1" i="1" dirty="0"/>
              <a:t>odnoklassniki.ru.</a:t>
            </a:r>
            <a:r>
              <a:rPr lang="ru-RU" dirty="0"/>
              <a:t> является </a:t>
            </a:r>
            <a:r>
              <a:rPr lang="ru-RU" dirty="0" err="1"/>
              <a:t>субдоменным</a:t>
            </a:r>
            <a:r>
              <a:rPr lang="ru-RU" dirty="0"/>
              <a:t> именем.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58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User Files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97152"/>
            <a:ext cx="3010969" cy="208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07424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Принимайте необходимые меры предосторожности, пользуясь </a:t>
            </a:r>
            <a:r>
              <a:rPr lang="ru-RU" b="1" dirty="0" smtClean="0"/>
              <a:t>точками открытого доступа </a:t>
            </a:r>
            <a:r>
              <a:rPr lang="en-US" b="1" dirty="0" smtClean="0"/>
              <a:t>Wi-Fi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7056785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Трафик, передающийся через</a:t>
            </a:r>
            <a:r>
              <a:rPr lang="ru-RU" sz="3600" dirty="0"/>
              <a:t> </a:t>
            </a:r>
            <a:r>
              <a:rPr lang="ru-RU" sz="3600" dirty="0" smtClean="0"/>
              <a:t>точки </a:t>
            </a:r>
            <a:r>
              <a:rPr lang="ru-RU" sz="3600" dirty="0"/>
              <a:t>открытого доступа </a:t>
            </a:r>
            <a:r>
              <a:rPr lang="ru-RU" sz="3600" dirty="0" smtClean="0"/>
              <a:t>может быть перехвачен, </a:t>
            </a:r>
            <a:r>
              <a:rPr lang="ru-RU" sz="3600" dirty="0"/>
              <a:t>а</a:t>
            </a:r>
            <a:r>
              <a:rPr lang="ru-RU" sz="3600" dirty="0" smtClean="0"/>
              <a:t> закрытые точки доступа могут быть взломаны.</a:t>
            </a:r>
            <a:endParaRPr lang="ru-RU" sz="3600" dirty="0"/>
          </a:p>
        </p:txBody>
      </p:sp>
      <p:pic>
        <p:nvPicPr>
          <p:cNvPr id="5123" name="Picture 3" descr="E:\User Files\Desktop\Tower-wireles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948" y="3710904"/>
            <a:ext cx="2681642" cy="314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48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User Files\Desktop\ee2854ada516d12b2da438b657b214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02" y="2780928"/>
            <a:ext cx="6066502" cy="4147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4" y="0"/>
            <a:ext cx="9131176" cy="11967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Делайте резервные копии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929411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ru-RU" sz="3200" dirty="0" smtClean="0"/>
              <a:t>Образ системы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ru-RU" sz="3200" dirty="0" smtClean="0"/>
              <a:t>Точки восстановления</a:t>
            </a:r>
          </a:p>
          <a:p>
            <a:pPr marL="0" indent="0">
              <a:buNone/>
            </a:pPr>
            <a:r>
              <a:rPr lang="ru-RU" b="1" dirty="0" smtClean="0"/>
              <a:t>Программы для </a:t>
            </a:r>
            <a:r>
              <a:rPr lang="ru-RU" b="1" dirty="0" err="1" smtClean="0"/>
              <a:t>резевных</a:t>
            </a:r>
            <a:r>
              <a:rPr lang="ru-RU" b="1" dirty="0" smtClean="0"/>
              <a:t> копий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Acronis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Norton</a:t>
            </a:r>
            <a:endParaRPr lang="ru-RU" sz="3200" dirty="0"/>
          </a:p>
          <a:p>
            <a:pPr marL="457200" lvl="1" indent="0">
              <a:buNone/>
            </a:pPr>
            <a:r>
              <a:rPr lang="ru-RU" sz="4000" b="1" dirty="0" smtClean="0"/>
              <a:t>Облачные</a:t>
            </a:r>
            <a:endParaRPr lang="en-US" sz="4000" b="1" dirty="0"/>
          </a:p>
          <a:p>
            <a:pPr marL="457200" lvl="1" indent="0">
              <a:buNone/>
            </a:pPr>
            <a:r>
              <a:rPr lang="ru-RU" sz="4000" b="1" dirty="0" smtClean="0"/>
              <a:t> сервисы</a:t>
            </a:r>
            <a:br>
              <a:rPr lang="ru-RU" sz="4000" b="1" dirty="0" smtClean="0"/>
            </a:br>
            <a:r>
              <a:rPr lang="ru-RU" sz="4000" b="1" dirty="0" smtClean="0"/>
              <a:t> хранения</a:t>
            </a:r>
            <a:endParaRPr lang="en-US" sz="4000" b="1" dirty="0" smtClean="0"/>
          </a:p>
        </p:txBody>
      </p:sp>
      <p:pic>
        <p:nvPicPr>
          <p:cNvPr id="4098" name="Picture 2" descr="E:\User Files\Desktop\Backu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250256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34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User Files\Desktop\Obama-Big-Bro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5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77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 Files\Desktop\Oug0qE0csl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58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25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Информационная безопасность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Заявления Эдварда </a:t>
            </a:r>
            <a:r>
              <a:rPr lang="ru-RU" dirty="0" err="1" smtClean="0"/>
              <a:t>Сноудена</a:t>
            </a:r>
            <a:endParaRPr lang="ru-RU" dirty="0" smtClean="0"/>
          </a:p>
          <a:p>
            <a:r>
              <a:rPr lang="ru-RU" dirty="0" smtClean="0">
                <a:hlinkClick r:id="rId2"/>
              </a:rPr>
              <a:t>Логи почтовых ящиков </a:t>
            </a:r>
            <a:r>
              <a:rPr lang="en-US" dirty="0" smtClean="0">
                <a:hlinkClick r:id="rId2"/>
              </a:rPr>
              <a:t>Gmail</a:t>
            </a:r>
            <a:endParaRPr lang="en-US" dirty="0" smtClean="0"/>
          </a:p>
          <a:p>
            <a:r>
              <a:rPr lang="ru-RU" dirty="0" smtClean="0">
                <a:hlinkClick r:id="rId3"/>
              </a:rPr>
              <a:t>Наблюдение за пользователями </a:t>
            </a:r>
            <a:r>
              <a:rPr lang="en-US" dirty="0" err="1" smtClean="0">
                <a:hlinkClick r:id="rId3"/>
              </a:rPr>
              <a:t>SmartTV</a:t>
            </a:r>
            <a:r>
              <a:rPr lang="en-US" dirty="0" smtClean="0">
                <a:hlinkClick r:id="rId3"/>
              </a:rPr>
              <a:t> LG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Логирование всех действий в официальном клиенте </a:t>
            </a:r>
            <a:r>
              <a:rPr lang="en-US" dirty="0" err="1" smtClean="0">
                <a:hlinkClick r:id="rId4"/>
              </a:rPr>
              <a:t>Twitter’a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Заражение 50 000 сетей </a:t>
            </a:r>
            <a:r>
              <a:rPr lang="ru-RU" dirty="0" err="1" smtClean="0">
                <a:hlinkClick r:id="rId5"/>
              </a:rPr>
              <a:t>Агенством</a:t>
            </a:r>
            <a:r>
              <a:rPr lang="ru-RU" dirty="0" smtClean="0">
                <a:hlinkClick r:id="rId5"/>
              </a:rPr>
              <a:t> Национальной Безопасности США</a:t>
            </a: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13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Анонимность и защита личной </a:t>
            </a:r>
            <a:r>
              <a:rPr lang="ru-RU" b="1" dirty="0" smtClean="0"/>
              <a:t>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80920" cy="5157192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en-US" dirty="0" smtClean="0"/>
              <a:t>Tor </a:t>
            </a:r>
            <a:r>
              <a:rPr lang="en-US" dirty="0"/>
              <a:t>Browser</a:t>
            </a:r>
            <a:r>
              <a:rPr lang="ru-RU" dirty="0"/>
              <a:t>. </a:t>
            </a:r>
            <a:r>
              <a:rPr lang="en-US" sz="3100" dirty="0" smtClean="0"/>
              <a:t>C</a:t>
            </a:r>
            <a:r>
              <a:rPr lang="ru-RU" sz="3100" dirty="0" err="1" smtClean="0"/>
              <a:t>истема</a:t>
            </a:r>
            <a:r>
              <a:rPr lang="ru-RU" sz="3100" dirty="0"/>
              <a:t>, позволяющая устанавливать анонимное сетевое соединение, защищённое от прослушивания.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dirty="0"/>
              <a:t>Proxy</a:t>
            </a:r>
            <a:r>
              <a:rPr lang="ru-RU" dirty="0"/>
              <a:t>-</a:t>
            </a:r>
            <a:r>
              <a:rPr lang="en-US" dirty="0" smtClean="0"/>
              <a:t>Server. </a:t>
            </a:r>
            <a:r>
              <a:rPr lang="en-US" sz="3100" dirty="0" smtClean="0"/>
              <a:t>C</a:t>
            </a:r>
            <a:r>
              <a:rPr lang="ru-RU" sz="3100" dirty="0" err="1" smtClean="0"/>
              <a:t>лужба</a:t>
            </a:r>
            <a:r>
              <a:rPr lang="ru-RU" sz="3100" dirty="0" smtClean="0"/>
              <a:t> </a:t>
            </a:r>
            <a:r>
              <a:rPr lang="ru-RU" sz="3100" dirty="0"/>
              <a:t>в компьютерных сетях, позволяющая клиентам выполнять косвенные запросы к другим сетевым службам. Прокси-сервер позволяет защищать компьютер клиента от некоторых сетевых атак и помогает сохранять анонимность клиента.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en-US" dirty="0"/>
              <a:t>VPN</a:t>
            </a:r>
            <a:r>
              <a:rPr lang="ru-RU" dirty="0"/>
              <a:t> (</a:t>
            </a:r>
            <a:r>
              <a:rPr lang="ru-RU" i="1" dirty="0" err="1"/>
              <a:t>Virtual</a:t>
            </a:r>
            <a:r>
              <a:rPr lang="ru-RU" i="1" dirty="0"/>
              <a:t> </a:t>
            </a:r>
            <a:r>
              <a:rPr lang="ru-RU" i="1" dirty="0" err="1"/>
              <a:t>Private</a:t>
            </a:r>
            <a:r>
              <a:rPr lang="ru-RU" i="1" dirty="0"/>
              <a:t> </a:t>
            </a:r>
            <a:r>
              <a:rPr lang="ru-RU" i="1" dirty="0" err="1"/>
              <a:t>Network</a:t>
            </a:r>
            <a:r>
              <a:rPr lang="ru-RU" dirty="0"/>
              <a:t> ). </a:t>
            </a:r>
            <a:r>
              <a:rPr lang="ru-RU" sz="3100" dirty="0" smtClean="0"/>
              <a:t>Технология,</a:t>
            </a:r>
            <a:r>
              <a:rPr lang="en-US" sz="3100" dirty="0" smtClean="0"/>
              <a:t> </a:t>
            </a:r>
            <a:r>
              <a:rPr lang="ru-RU" sz="3100" dirty="0" smtClean="0"/>
              <a:t>обеспечивающая </a:t>
            </a:r>
            <a:r>
              <a:rPr lang="ru-RU" sz="3100" dirty="0"/>
              <a:t>одно или несколько сетевых соединений (логическую сеть) поверх другой сети</a:t>
            </a:r>
            <a:r>
              <a:rPr lang="ru-RU" sz="3100" dirty="0" smtClean="0"/>
              <a:t>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42892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Рекомендации</a:t>
            </a:r>
            <a:r>
              <a:rPr lang="en-US" b="1" dirty="0" smtClean="0"/>
              <a:t> </a:t>
            </a:r>
            <a:r>
              <a:rPr lang="ru-RU" b="1" dirty="0" smtClean="0"/>
              <a:t>по поведению </a:t>
            </a:r>
            <a:r>
              <a:rPr lang="ru-RU" b="1" dirty="0"/>
              <a:t>в социальных </a:t>
            </a:r>
            <a:r>
              <a:rPr lang="ru-RU" b="1" dirty="0" smtClean="0"/>
              <a:t>сетях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При </a:t>
            </a:r>
            <a:r>
              <a:rPr lang="ru-RU" sz="2000" dirty="0"/>
              <a:t>регистрации в социальных сетях не указывайте свои ФИО, дату рождения,  ваши фотографии. Заменяйте их оригинальным </a:t>
            </a:r>
            <a:r>
              <a:rPr lang="ru-RU" sz="2000" dirty="0" err="1"/>
              <a:t>НикНейм’ом</a:t>
            </a:r>
            <a:r>
              <a:rPr lang="ru-RU" sz="2000" dirty="0"/>
              <a:t>(Прозвище)  и </a:t>
            </a:r>
            <a:r>
              <a:rPr lang="ru-RU" sz="2000" dirty="0" err="1"/>
              <a:t>аватаром</a:t>
            </a:r>
            <a:r>
              <a:rPr lang="ru-RU" sz="2000" dirty="0"/>
              <a:t>(картинкой), известным вашим друзьям.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/>
              <a:t>Не публикуйте свои личные данные на веб сайтах так, как их индексируют специальные поисковые боты и формируют базу данных.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/>
              <a:t>Необходимо учитывать, что после публикации информации или других данных в сети, их трудно или практически невозможно удалить.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/>
              <a:t>Добавляйте в свой круг общения только лично известных вам людей.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/>
              <a:t>Не открывай письма от незнакомых людей. И уж тем более не переходи по содержащимся в них ссылкам и не скачивай файлы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05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Рекомендации </a:t>
            </a:r>
            <a:r>
              <a:rPr lang="ru-RU" b="1" dirty="0" smtClean="0"/>
              <a:t>по поведению </a:t>
            </a:r>
            <a:r>
              <a:rPr lang="ru-RU" b="1" dirty="0"/>
              <a:t>в социальных </a:t>
            </a:r>
            <a:r>
              <a:rPr lang="ru-RU" b="1" dirty="0" smtClean="0"/>
              <a:t>сетях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Твой новый приятель, с которым ты познакомился в интернете, может не являться тем, за кого себя выдаёт.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В целях безопасности, не рекомендуется встречаться с людьми, с которыми ты знаком только по переписке.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Не вся информация в интернете верна. Пользуйтесь проверенными сайтами и источниками.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Уважайте своих собеседников. Для интернета есть свой сетевой этикет – </a:t>
            </a:r>
            <a:r>
              <a:rPr lang="ru-RU" sz="2000" dirty="0" err="1" smtClean="0"/>
              <a:t>нетикет</a:t>
            </a:r>
            <a:r>
              <a:rPr lang="ru-RU" sz="2000" dirty="0" smtClean="0"/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Не видитесь на провокации под видом каких-либо конкурсов – это мошенничество.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При сёрфинге по социальным сетям в точках открытого доступа (сети </a:t>
            </a:r>
            <a:r>
              <a:rPr lang="en-US" sz="2000" dirty="0" smtClean="0"/>
              <a:t>Wi</a:t>
            </a:r>
            <a:r>
              <a:rPr lang="ru-RU" sz="2000" dirty="0" smtClean="0"/>
              <a:t>-</a:t>
            </a:r>
            <a:r>
              <a:rPr lang="en-US" sz="2000" dirty="0" smtClean="0"/>
              <a:t>Fi</a:t>
            </a:r>
            <a:r>
              <a:rPr lang="ru-RU" sz="2000" dirty="0" smtClean="0"/>
              <a:t>), во избежание взлома, рекомендуем менять пароли.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000" dirty="0" smtClean="0"/>
              <a:t>Также, рекомендуем создавать сложные пароли, состоящие из более чем 10 знаков, содержащих буквы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2197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Вывод по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069160"/>
          </a:xfrm>
        </p:spPr>
        <p:txBody>
          <a:bodyPr>
            <a:normAutofit fontScale="92500" lnSpcReduction="10000"/>
          </a:bodyPr>
          <a:lstStyle/>
          <a:p>
            <a:pPr marL="0" lvl="1" indent="0" algn="ctr">
              <a:buNone/>
            </a:pPr>
            <a:r>
              <a:rPr lang="ru-RU" sz="3200" b="1" dirty="0" smtClean="0"/>
              <a:t>Мы </a:t>
            </a:r>
            <a:r>
              <a:rPr lang="ru-RU" sz="3200" b="1" dirty="0"/>
              <a:t>узнали </a:t>
            </a:r>
            <a:r>
              <a:rPr lang="ru-RU" sz="3200" b="1" dirty="0" smtClean="0"/>
              <a:t>основы </a:t>
            </a:r>
            <a:r>
              <a:rPr lang="ru-RU" sz="3200" b="1" dirty="0"/>
              <a:t>информационный </a:t>
            </a:r>
            <a:r>
              <a:rPr lang="ru-RU" sz="3200" b="1" dirty="0" smtClean="0"/>
              <a:t>безопасности:</a:t>
            </a:r>
            <a:endParaRPr lang="ru-RU" sz="3200" b="1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Опасности </a:t>
            </a:r>
            <a:r>
              <a:rPr lang="ru-RU" sz="3000" dirty="0"/>
              <a:t>Всемирной Паутины</a:t>
            </a:r>
          </a:p>
          <a:p>
            <a:pPr marL="57150" indent="-457200">
              <a:buFont typeface="Wingdings" panose="05000000000000000000" pitchFamily="2" charset="2"/>
              <a:buChar char="v"/>
            </a:pPr>
            <a:r>
              <a:rPr lang="ru-RU" sz="3000" dirty="0" smtClean="0"/>
              <a:t>О </a:t>
            </a:r>
            <a:r>
              <a:rPr lang="ru-RU" sz="3000" dirty="0"/>
              <a:t>путях «</a:t>
            </a:r>
            <a:r>
              <a:rPr lang="ru-RU" sz="3000" dirty="0" smtClean="0"/>
              <a:t>заражения»</a:t>
            </a:r>
          </a:p>
          <a:p>
            <a:pPr marL="57150" indent="-457200">
              <a:buFont typeface="Wingdings" panose="05000000000000000000" pitchFamily="2" charset="2"/>
              <a:buChar char="v"/>
            </a:pPr>
            <a:r>
              <a:rPr lang="ru-RU" sz="3000" dirty="0"/>
              <a:t>О защищённости операционных систем</a:t>
            </a:r>
          </a:p>
          <a:p>
            <a:pPr marL="57150" indent="-457200">
              <a:buFont typeface="Wingdings" panose="05000000000000000000" pitchFamily="2" charset="2"/>
              <a:buChar char="v"/>
            </a:pPr>
            <a:r>
              <a:rPr lang="ru-RU" sz="3000" dirty="0" smtClean="0"/>
              <a:t>Необходимые </a:t>
            </a:r>
            <a:r>
              <a:rPr lang="ru-RU" sz="3000" dirty="0"/>
              <a:t>методы борьбы, защиты и </a:t>
            </a:r>
            <a:r>
              <a:rPr lang="ru-RU" sz="3000" dirty="0" smtClean="0"/>
              <a:t>профилактики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Про </a:t>
            </a:r>
            <a:r>
              <a:rPr lang="ru-RU" sz="3000" dirty="0"/>
              <a:t>антивирусное ПО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/>
              <a:t>Р</a:t>
            </a:r>
            <a:r>
              <a:rPr lang="ru-RU" sz="3000" dirty="0" smtClean="0"/>
              <a:t>екомендации </a:t>
            </a:r>
            <a:r>
              <a:rPr lang="ru-RU" sz="3000" dirty="0"/>
              <a:t>по поведению в социальных </a:t>
            </a:r>
            <a:r>
              <a:rPr lang="ru-RU" sz="3000" dirty="0" smtClean="0"/>
              <a:t>сетях</a:t>
            </a:r>
            <a:endParaRPr lang="ru-RU" sz="3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Научились </a:t>
            </a:r>
            <a:r>
              <a:rPr lang="ru-RU" sz="3000" dirty="0"/>
              <a:t>отличать </a:t>
            </a:r>
            <a:r>
              <a:rPr lang="ru-RU" sz="3000" dirty="0" err="1"/>
              <a:t>фишинговые</a:t>
            </a:r>
            <a:r>
              <a:rPr lang="ru-RU" sz="3000" dirty="0"/>
              <a:t> </a:t>
            </a:r>
            <a:r>
              <a:rPr lang="ru-RU" sz="3000" dirty="0" smtClean="0"/>
              <a:t>и мошеннические сайты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5003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	Таким </a:t>
            </a:r>
            <a:r>
              <a:rPr lang="ru-RU" sz="2800" dirty="0"/>
              <a:t>образом, используя вышесказанный комплекс мер противодействия и систем зашиты, мы можем максимально защититься от вирусных атак, угроз, всевозможных мошеннических действий и  нежелательного контента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r>
              <a:rPr lang="ru-RU" sz="2800" dirty="0"/>
              <a:t>	</a:t>
            </a:r>
            <a:r>
              <a:rPr lang="ru-RU" sz="2800" dirty="0" smtClean="0"/>
              <a:t>Что </a:t>
            </a:r>
            <a:r>
              <a:rPr lang="ru-RU" sz="2800" dirty="0"/>
              <a:t>позволит наиболее комфортно пользоваться сетью Интернет и информационными </a:t>
            </a:r>
            <a:r>
              <a:rPr lang="ru-RU" sz="2800"/>
              <a:t>технологиями </a:t>
            </a:r>
            <a:r>
              <a:rPr lang="ru-RU" sz="2800" smtClean="0"/>
              <a:t>в целом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Вывод по уроку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09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Раздача </a:t>
            </a:r>
            <a:r>
              <a:rPr lang="ru-RU" dirty="0" smtClean="0"/>
              <a:t>наработок, заметок и памяток по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640" y="3068960"/>
            <a:ext cx="5481282" cy="2135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Спасибо за внимание!</a:t>
            </a:r>
            <a:endParaRPr lang="ru-RU" sz="4000" i="1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416456" y="2924944"/>
            <a:ext cx="914400" cy="914400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7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Итоговое тестирование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i="1" dirty="0" smtClean="0">
                <a:hlinkClick r:id="rId2" action="ppaction://hlinkfile"/>
              </a:rPr>
              <a:t>Пройти итоговое тестирование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921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User Files\Desktop\ZN2bx2OM3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67" y="0"/>
            <a:ext cx="9190667" cy="68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15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User Files\Desktop\1s4pGhMzom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882"/>
            <a:ext cx="6840760" cy="684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30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 Files\Desktop\tcCQ3GY6X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6448" y="-12452"/>
            <a:ext cx="10420569" cy="687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49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8366</TotalTime>
  <Words>1500</Words>
  <Application>Microsoft Office PowerPoint</Application>
  <PresentationFormat>Экран (4:3)</PresentationFormat>
  <Paragraphs>247</Paragraphs>
  <Slides>67</Slides>
  <Notes>1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68" baseType="lpstr">
      <vt:lpstr>Тема Office</vt:lpstr>
      <vt:lpstr>Безопасный интернет</vt:lpstr>
      <vt:lpstr>Особенности урока</vt:lpstr>
      <vt:lpstr>План урока</vt:lpstr>
      <vt:lpstr>Цели: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Опасности WWW</vt:lpstr>
      <vt:lpstr>Виды Интернет-мошенничества:</vt:lpstr>
      <vt:lpstr>Выигрыш лотереи</vt:lpstr>
      <vt:lpstr>Интернет-Магазин</vt:lpstr>
      <vt:lpstr>Фишинг (Phishing)</vt:lpstr>
      <vt:lpstr>Презентация PowerPoint</vt:lpstr>
      <vt:lpstr>Вишинг (vishing — voice phishing)</vt:lpstr>
      <vt:lpstr>Презентация PowerPoint</vt:lpstr>
      <vt:lpstr>Кликфрод</vt:lpstr>
      <vt:lpstr>Фарминг</vt:lpstr>
      <vt:lpstr>Скандинавские аукционы</vt:lpstr>
      <vt:lpstr>Ставки на спорт Букмекерские конторы</vt:lpstr>
      <vt:lpstr>Мошенничество с помощью служб знакомств и социальных сетей </vt:lpstr>
      <vt:lpstr>Как распознавать фишинговые сайты или сайты-мошенники?  </vt:lpstr>
      <vt:lpstr>Характерные черты сайтов-мошенников</vt:lpstr>
      <vt:lpstr>Характерные черты фишинговых сайтов</vt:lpstr>
      <vt:lpstr>Интернет-мошенничество</vt:lpstr>
      <vt:lpstr>Опасный контент</vt:lpstr>
      <vt:lpstr>Опасный контент</vt:lpstr>
      <vt:lpstr>Недостоверная информация</vt:lpstr>
      <vt:lpstr>Защищённость различных операционных систем(ОС)</vt:lpstr>
      <vt:lpstr>Разграничение прав доступа или многопользовательский режим</vt:lpstr>
      <vt:lpstr>Защищённость различных операционных систем(ОС)</vt:lpstr>
      <vt:lpstr>Опрос на проверку безопасности</vt:lpstr>
      <vt:lpstr>Защищённость различных операционных систем(ОС)</vt:lpstr>
      <vt:lpstr>Пути «заражения»</vt:lpstr>
      <vt:lpstr>Интернет-серфинг</vt:lpstr>
      <vt:lpstr>Статистика атак через Web</vt:lpstr>
      <vt:lpstr>Спам</vt:lpstr>
      <vt:lpstr>Нелицензионное/Пиратское программное обеспечение(ПО)</vt:lpstr>
      <vt:lpstr>Презентация PowerPoint</vt:lpstr>
      <vt:lpstr>Офисные документы Word, Power Point, Open Office</vt:lpstr>
      <vt:lpstr>Троян – Вирусы</vt:lpstr>
      <vt:lpstr>Способы защиты, борьбы, профилактики</vt:lpstr>
      <vt:lpstr> </vt:lpstr>
      <vt:lpstr>«Грамотная» настройка ПО</vt:lpstr>
      <vt:lpstr>Smartscreen</vt:lpstr>
      <vt:lpstr>Обновления программного обеспечения</vt:lpstr>
      <vt:lpstr>Использование дополнительного ПО Расширений и плагинов</vt:lpstr>
      <vt:lpstr>FireFox Extensions</vt:lpstr>
      <vt:lpstr>FireFox Extensions</vt:lpstr>
      <vt:lpstr>FireFox Extensions</vt:lpstr>
      <vt:lpstr>Защита от нежелательного контента.</vt:lpstr>
      <vt:lpstr>Подключение дополнительного пакета услуг от провайдера</vt:lpstr>
      <vt:lpstr>По возможности, использовать зашифрованный протокол HTTPS</vt:lpstr>
      <vt:lpstr>Будьте внимательны!</vt:lpstr>
      <vt:lpstr>Принимайте необходимые меры предосторожности, пользуясь точками открытого доступа Wi-Fi</vt:lpstr>
      <vt:lpstr>Делайте резервные копии данных</vt:lpstr>
      <vt:lpstr>Презентация PowerPoint</vt:lpstr>
      <vt:lpstr>Информационная безопасность</vt:lpstr>
      <vt:lpstr>Анонимность и защита личной информации</vt:lpstr>
      <vt:lpstr>Рекомендации по поведению в социальных сетях</vt:lpstr>
      <vt:lpstr>Рекомендации по поведению в социальных сетях</vt:lpstr>
      <vt:lpstr>Вывод по уроку</vt:lpstr>
      <vt:lpstr>Вывод по уроку</vt:lpstr>
      <vt:lpstr>Раздача наработок, заметок и памяток по уроку</vt:lpstr>
      <vt:lpstr>Итоговое тестирование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интернет</dc:title>
  <dc:creator>Kalter</dc:creator>
  <cp:lastModifiedBy>Kalter</cp:lastModifiedBy>
  <cp:revision>215</cp:revision>
  <dcterms:created xsi:type="dcterms:W3CDTF">2013-10-24T16:16:38Z</dcterms:created>
  <dcterms:modified xsi:type="dcterms:W3CDTF">2014-01-21T17:03:28Z</dcterms:modified>
</cp:coreProperties>
</file>